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31"/>
  </p:notesMasterIdLst>
  <p:handoutMasterIdLst>
    <p:handoutMasterId r:id="rId45"/>
  </p:handoutMasterIdLst>
  <p:sldIdLst>
    <p:sldId id="259" r:id="rId4"/>
    <p:sldId id="1812" r:id="rId5"/>
    <p:sldId id="306" r:id="rId6"/>
    <p:sldId id="269" r:id="rId7"/>
    <p:sldId id="312" r:id="rId8"/>
    <p:sldId id="1813" r:id="rId9"/>
    <p:sldId id="1783" r:id="rId10"/>
    <p:sldId id="1811" r:id="rId11"/>
    <p:sldId id="1785" r:id="rId12"/>
    <p:sldId id="1789" r:id="rId13"/>
    <p:sldId id="1805" r:id="rId14"/>
    <p:sldId id="266" r:id="rId15"/>
    <p:sldId id="1786" r:id="rId16"/>
    <p:sldId id="1788" r:id="rId17"/>
    <p:sldId id="1743" r:id="rId18"/>
    <p:sldId id="1763" r:id="rId19"/>
    <p:sldId id="261" r:id="rId20"/>
    <p:sldId id="1790" r:id="rId21"/>
    <p:sldId id="1724" r:id="rId22"/>
    <p:sldId id="1794" r:id="rId23"/>
    <p:sldId id="1726" r:id="rId24"/>
    <p:sldId id="1728" r:id="rId25"/>
    <p:sldId id="1727" r:id="rId26"/>
    <p:sldId id="1784" r:id="rId27"/>
    <p:sldId id="1793" r:id="rId28"/>
    <p:sldId id="1814" r:id="rId29"/>
    <p:sldId id="274" r:id="rId30"/>
    <p:sldId id="1799" r:id="rId32"/>
    <p:sldId id="1725" r:id="rId33"/>
    <p:sldId id="1795" r:id="rId34"/>
    <p:sldId id="1806" r:id="rId35"/>
    <p:sldId id="1792" r:id="rId36"/>
    <p:sldId id="1800" r:id="rId37"/>
    <p:sldId id="1810" r:id="rId38"/>
    <p:sldId id="1801" r:id="rId39"/>
    <p:sldId id="1807" r:id="rId40"/>
    <p:sldId id="1815" r:id="rId41"/>
    <p:sldId id="1809" r:id="rId42"/>
    <p:sldId id="1808" r:id="rId43"/>
    <p:sldId id="275" r:id="rId44"/>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73"/>
            <p14:sldId id="306"/>
            <p14:sldId id="269"/>
            <p14:sldId id="261"/>
            <p14:sldId id="312"/>
            <p14:sldId id="1743"/>
            <p14:sldId id="1763"/>
          </p14:sldIdLst>
        </p14:section>
        <p14:section name="内容页" id="{EB11151C-0E14-47B0-8218-1431BF894351}">
          <p14:sldIdLst>
            <p14:sldId id="266"/>
            <p14:sldId id="1725"/>
            <p14:sldId id="1724"/>
            <p14:sldId id="1726"/>
            <p14:sldId id="1728"/>
            <p14:sldId id="1727"/>
            <p14:sldId id="280"/>
            <p14:sldId id="276"/>
            <p14:sldId id="281"/>
            <p14:sldId id="279"/>
            <p14:sldId id="258"/>
            <p14:sldId id="274"/>
            <p14:sldId id="282"/>
          </p14:sldIdLst>
        </p14:section>
        <p14:section name="封底" id="{843E591D-6EE2-4691-951C-C0C689F22170}">
          <p14:sldIdLst>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146" d="100"/>
          <a:sy n="146" d="100"/>
        </p:scale>
        <p:origin x="636" y="12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notesMaster" Target="notesMasters/notesMaster1.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charset="0"/>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charset="0"/>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charset="0"/>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charset="0"/>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5.png"/><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5.png"/><Relationship Id="rId1" Type="http://schemas.openxmlformats.org/officeDocument/2006/relationships/image" Target="../media/image7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png"/><Relationship Id="rId2" Type="http://schemas.microsoft.com/office/2007/relationships/hdphoto" Target="../media/image17.wdp"/><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png"/><Relationship Id="rId2" Type="http://schemas.microsoft.com/office/2007/relationships/hdphoto" Target="../media/image17.wdp"/><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png"/><Relationship Id="rId2" Type="http://schemas.microsoft.com/office/2007/relationships/hdphoto" Target="../media/image17.wdp"/><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err="1"/>
              <a:t>Cealgull</a:t>
            </a:r>
            <a:br>
              <a:rPr lang="en-US" altLang="zh-CN" dirty="0"/>
            </a:br>
            <a:r>
              <a:rPr lang="zh-CN" altLang="en-US" sz="3600" dirty="0"/>
              <a:t>下一代基于</a:t>
            </a:r>
            <a:r>
              <a:rPr lang="en-US" altLang="zh-CN" sz="3600" dirty="0"/>
              <a:t>web3</a:t>
            </a:r>
            <a:r>
              <a:rPr lang="zh-CN" altLang="en-US" sz="3600" dirty="0"/>
              <a:t>的校内非具名论坛</a:t>
            </a:r>
            <a:endParaRPr lang="zh-CN" altLang="en-US" sz="3600"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a:xfrm>
            <a:off x="3024052" y="4407403"/>
            <a:ext cx="5982788" cy="598488"/>
          </a:xfrm>
        </p:spPr>
        <p:txBody>
          <a:bodyPr/>
          <a:lstStyle/>
          <a:p>
            <a:r>
              <a:rPr lang="zh-CN" altLang="en-US" dirty="0"/>
              <a:t>吴逸洋 徐轲 任柏俊 王浩丞</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前端核心技术</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pic>
        <p:nvPicPr>
          <p:cNvPr id="6" name="图片 5" descr="upload_post_object_v2_278833090"/>
          <p:cNvPicPr>
            <a:picLocks noChangeAspect="1"/>
          </p:cNvPicPr>
          <p:nvPr/>
        </p:nvPicPr>
        <p:blipFill>
          <a:blip r:embed="rId1"/>
          <a:srcRect l="14943" r="16092"/>
          <a:stretch>
            <a:fillRect/>
          </a:stretch>
        </p:blipFill>
        <p:spPr>
          <a:xfrm>
            <a:off x="596979" y="1690727"/>
            <a:ext cx="1563569" cy="1489733"/>
          </a:xfrm>
          <a:prstGeom prst="rect">
            <a:avLst/>
          </a:prstGeom>
        </p:spPr>
      </p:pic>
      <p:pic>
        <p:nvPicPr>
          <p:cNvPr id="7" name="图片 6" descr="upload_post_object_v2_273081878"/>
          <p:cNvPicPr>
            <a:picLocks noChangeAspect="1"/>
          </p:cNvPicPr>
          <p:nvPr/>
        </p:nvPicPr>
        <p:blipFill>
          <a:blip r:embed="rId2"/>
          <a:srcRect l="25395" t="21328" r="27292" b="20168"/>
          <a:stretch>
            <a:fillRect/>
          </a:stretch>
        </p:blipFill>
        <p:spPr>
          <a:xfrm>
            <a:off x="9011763" y="1284058"/>
            <a:ext cx="2913818" cy="1807218"/>
          </a:xfrm>
          <a:prstGeom prst="rect">
            <a:avLst/>
          </a:prstGeom>
        </p:spPr>
      </p:pic>
      <p:sp>
        <p:nvSpPr>
          <p:cNvPr id="9" name="文本框 8"/>
          <p:cNvSpPr txBox="1"/>
          <p:nvPr userDrawn="1"/>
        </p:nvSpPr>
        <p:spPr>
          <a:xfrm>
            <a:off x="2422650" y="1220864"/>
            <a:ext cx="6405959" cy="1548877"/>
          </a:xfrm>
          <a:prstGeom prst="rect">
            <a:avLst/>
          </a:prstGeom>
        </p:spPr>
        <p:txBody>
          <a:bodyPr wrap="square" rtlCol="0">
            <a:noAutofit/>
          </a:bodyPr>
          <a:p>
            <a:pPr algn="just">
              <a:lnSpc>
                <a:spcPct val="120000"/>
              </a:lnSpc>
            </a:pPr>
            <a:r>
              <a:rPr lang="zh-CN" altLang="en-US" sz="2400"/>
              <a:t>为满足敏捷开发需求，选用著名的移动端</a:t>
            </a:r>
            <a:r>
              <a:rPr lang="zh-CN" altLang="en-US" sz="2400" b="1"/>
              <a:t>混合开发框架 </a:t>
            </a:r>
            <a:r>
              <a:rPr lang="en-US" altLang="zh-CN" sz="2400" b="1" u="sng"/>
              <a:t>React Native</a:t>
            </a:r>
            <a:r>
              <a:rPr lang="zh-CN" altLang="en-US" sz="2400"/>
              <a:t>，结合 </a:t>
            </a:r>
            <a:r>
              <a:rPr lang="en-US" altLang="zh-CN" sz="2400" b="1" u="sng"/>
              <a:t>Expo Go</a:t>
            </a:r>
            <a:r>
              <a:rPr lang="en-US" altLang="zh-CN" sz="2400"/>
              <a:t> </a:t>
            </a:r>
            <a:r>
              <a:rPr lang="zh-CN" altLang="en-US" sz="2400"/>
              <a:t>进行项目管理。</a:t>
            </a:r>
            <a:endParaRPr lang="zh-CN" altLang="en-US" sz="2400"/>
          </a:p>
          <a:p>
            <a:pPr algn="just">
              <a:lnSpc>
                <a:spcPct val="120000"/>
              </a:lnSpc>
            </a:pPr>
            <a:endParaRPr lang="zh-CN" altLang="en-US" sz="2400"/>
          </a:p>
        </p:txBody>
      </p:sp>
      <p:pic>
        <p:nvPicPr>
          <p:cNvPr id="10" name="图片 9" descr="upload_post_object_v2_416576201"/>
          <p:cNvPicPr>
            <a:picLocks noChangeAspect="1"/>
          </p:cNvPicPr>
          <p:nvPr/>
        </p:nvPicPr>
        <p:blipFill>
          <a:blip r:embed="rId3"/>
          <a:stretch>
            <a:fillRect/>
          </a:stretch>
        </p:blipFill>
        <p:spPr>
          <a:xfrm>
            <a:off x="702088" y="3688508"/>
            <a:ext cx="1353301" cy="1353301"/>
          </a:xfrm>
          <a:prstGeom prst="rect">
            <a:avLst/>
          </a:prstGeom>
        </p:spPr>
      </p:pic>
      <p:sp>
        <p:nvSpPr>
          <p:cNvPr id="11" name="文本框 10"/>
          <p:cNvSpPr txBox="1"/>
          <p:nvPr/>
        </p:nvSpPr>
        <p:spPr>
          <a:xfrm>
            <a:off x="2422612" y="3091326"/>
            <a:ext cx="9319713" cy="3056665"/>
          </a:xfrm>
          <a:prstGeom prst="rect">
            <a:avLst/>
          </a:prstGeom>
          <a:noFill/>
        </p:spPr>
        <p:txBody>
          <a:bodyPr wrap="square" rtlCol="0" anchor="t">
            <a:noAutofit/>
          </a:bodyPr>
          <a:p>
            <a:pPr algn="just">
              <a:lnSpc>
                <a:spcPct val="120000"/>
              </a:lnSpc>
            </a:pPr>
            <a:r>
              <a:rPr lang="zh-CN" altLang="en-US" sz="2400">
                <a:sym typeface="+mn-ea"/>
              </a:rPr>
              <a:t>优势：</a:t>
            </a:r>
            <a:endParaRPr lang="zh-CN" altLang="en-US" sz="2400">
              <a:solidFill>
                <a:schemeClr val="tx1"/>
              </a:solidFill>
            </a:endParaRPr>
          </a:p>
          <a:p>
            <a:pPr marL="342900" indent="-342900" algn="just">
              <a:lnSpc>
                <a:spcPct val="120000"/>
              </a:lnSpc>
              <a:buFont typeface="Wingdings" panose="05000000000000000000" charset="0"/>
              <a:buChar char="•"/>
            </a:pPr>
            <a:r>
              <a:rPr lang="zh-CN" altLang="en-US" sz="2400">
                <a:sym typeface="+mn-ea"/>
              </a:rPr>
              <a:t>一次编码，在 </a:t>
            </a:r>
            <a:r>
              <a:rPr lang="en-US" altLang="zh-CN" sz="2400">
                <a:sym typeface="+mn-ea"/>
              </a:rPr>
              <a:t>Android </a:t>
            </a:r>
            <a:r>
              <a:rPr lang="zh-CN" altLang="en-US" sz="2400">
                <a:sym typeface="+mn-ea"/>
              </a:rPr>
              <a:t>和 </a:t>
            </a:r>
            <a:r>
              <a:rPr lang="en-US" altLang="zh-CN" sz="2400">
                <a:sym typeface="+mn-ea"/>
              </a:rPr>
              <a:t>iOS </a:t>
            </a:r>
            <a:r>
              <a:rPr lang="zh-CN" altLang="en-US" sz="2400">
                <a:sym typeface="+mn-ea"/>
              </a:rPr>
              <a:t>平台上同时运行，降低维护成本。</a:t>
            </a:r>
            <a:endParaRPr lang="zh-CN" altLang="en-US" sz="2400"/>
          </a:p>
          <a:p>
            <a:pPr marL="342900" indent="-342900" algn="just">
              <a:lnSpc>
                <a:spcPct val="120000"/>
              </a:lnSpc>
              <a:buFont typeface="Wingdings" panose="05000000000000000000" charset="0"/>
              <a:buChar char="•"/>
            </a:pPr>
            <a:r>
              <a:rPr lang="zh-CN" altLang="en-US" sz="2400">
                <a:sym typeface="+mn-ea"/>
              </a:rPr>
              <a:t>与 </a:t>
            </a:r>
            <a:r>
              <a:rPr lang="en-US" altLang="zh-CN" sz="2400">
                <a:sym typeface="+mn-ea"/>
              </a:rPr>
              <a:t>React</a:t>
            </a:r>
            <a:r>
              <a:rPr lang="zh-CN" altLang="en-US" sz="2400">
                <a:sym typeface="+mn-ea"/>
              </a:rPr>
              <a:t>-</a:t>
            </a:r>
            <a:r>
              <a:rPr lang="en-US" altLang="zh-CN" sz="2400">
                <a:sym typeface="+mn-ea"/>
              </a:rPr>
              <a:t>Web </a:t>
            </a:r>
            <a:r>
              <a:rPr lang="zh-CN" altLang="en-US" sz="2400">
                <a:sym typeface="+mn-ea"/>
              </a:rPr>
              <a:t>的开发逻辑极其相似，学习成本（相对采用原生技术开发）低，适用于 </a:t>
            </a:r>
            <a:r>
              <a:rPr lang="en-US" altLang="zh-CN" sz="2400">
                <a:sym typeface="+mn-ea"/>
              </a:rPr>
              <a:t>Scrum </a:t>
            </a:r>
            <a:r>
              <a:rPr lang="zh-CN" altLang="en-US" sz="2400">
                <a:sym typeface="+mn-ea"/>
              </a:rPr>
              <a:t>模式。</a:t>
            </a:r>
            <a:endParaRPr lang="zh-CN" altLang="en-US" sz="2400">
              <a:sym typeface="+mn-ea"/>
            </a:endParaRPr>
          </a:p>
          <a:p>
            <a:pPr marL="342900" indent="-342900" algn="just">
              <a:lnSpc>
                <a:spcPct val="120000"/>
              </a:lnSpc>
              <a:buFont typeface="Wingdings" panose="05000000000000000000" charset="0"/>
              <a:buChar char="•"/>
            </a:pPr>
            <a:r>
              <a:rPr lang="zh-CN" altLang="en-US" sz="2400">
                <a:solidFill>
                  <a:schemeClr val="tx1"/>
                </a:solidFill>
              </a:rPr>
              <a:t>生态友好：</a:t>
            </a:r>
            <a:r>
              <a:rPr lang="en-US" altLang="zh-CN" sz="2400">
                <a:solidFill>
                  <a:schemeClr val="tx1"/>
                </a:solidFill>
              </a:rPr>
              <a:t>React </a:t>
            </a:r>
            <a:r>
              <a:rPr lang="zh-CN" altLang="en-US" sz="2400">
                <a:solidFill>
                  <a:schemeClr val="tx1"/>
                </a:solidFill>
              </a:rPr>
              <a:t>的开源社区十分活跃，开源项目众多。</a:t>
            </a:r>
            <a:endParaRPr lang="zh-CN" altLang="en-US" sz="2400">
              <a:solidFill>
                <a:schemeClr val="tx1"/>
              </a:solidFill>
            </a:endParaRPr>
          </a:p>
          <a:p>
            <a:pPr marL="342900" indent="-342900" algn="just">
              <a:lnSpc>
                <a:spcPct val="120000"/>
              </a:lnSpc>
              <a:buFont typeface="Wingdings" panose="05000000000000000000" charset="0"/>
              <a:buChar char="•"/>
            </a:pPr>
            <a:r>
              <a:rPr lang="zh-CN" altLang="en-US" sz="2400"/>
              <a:t>方便快速搭建开发环境，包括持续集成、持续部署。</a:t>
            </a:r>
            <a:endParaRPr lang="zh-C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后端核心技术</a:t>
            </a:r>
            <a:endParaRPr lang="zh-CN" altLang="en-US"/>
          </a:p>
        </p:txBody>
      </p:sp>
      <p:pic>
        <p:nvPicPr>
          <p:cNvPr id="5" name="图片 4" descr="upload_post_object_v2_120003118"/>
          <p:cNvPicPr>
            <a:picLocks noChangeAspect="1"/>
          </p:cNvPicPr>
          <p:nvPr/>
        </p:nvPicPr>
        <p:blipFill>
          <a:blip r:embed="rId1"/>
          <a:stretch>
            <a:fillRect/>
          </a:stretch>
        </p:blipFill>
        <p:spPr>
          <a:xfrm>
            <a:off x="3775909" y="1080707"/>
            <a:ext cx="2127963" cy="2196607"/>
          </a:xfrm>
          <a:prstGeom prst="rect">
            <a:avLst/>
          </a:prstGeom>
        </p:spPr>
      </p:pic>
      <p:pic>
        <p:nvPicPr>
          <p:cNvPr id="6" name="图片 5" descr="upload_post_object_v2_699391413"/>
          <p:cNvPicPr>
            <a:picLocks noChangeAspect="1"/>
          </p:cNvPicPr>
          <p:nvPr/>
        </p:nvPicPr>
        <p:blipFill>
          <a:blip r:embed="rId2"/>
          <a:stretch>
            <a:fillRect/>
          </a:stretch>
        </p:blipFill>
        <p:spPr>
          <a:xfrm>
            <a:off x="3532346" y="3610592"/>
            <a:ext cx="2615160" cy="2238235"/>
          </a:xfrm>
          <a:prstGeom prst="rect">
            <a:avLst/>
          </a:prstGeom>
        </p:spPr>
      </p:pic>
      <p:pic>
        <p:nvPicPr>
          <p:cNvPr id="7" name="图片 6" descr="upload_post_object_v2_882816322"/>
          <p:cNvPicPr>
            <a:picLocks noChangeAspect="1"/>
          </p:cNvPicPr>
          <p:nvPr/>
        </p:nvPicPr>
        <p:blipFill>
          <a:blip r:embed="rId3"/>
          <a:stretch>
            <a:fillRect/>
          </a:stretch>
        </p:blipFill>
        <p:spPr>
          <a:xfrm>
            <a:off x="6955869" y="1009173"/>
            <a:ext cx="4536281" cy="2268141"/>
          </a:xfrm>
          <a:prstGeom prst="rect">
            <a:avLst/>
          </a:prstGeom>
        </p:spPr>
      </p:pic>
      <p:pic>
        <p:nvPicPr>
          <p:cNvPr id="8" name="图片 7" descr="upload_post_object_v2_459404285"/>
          <p:cNvPicPr>
            <a:picLocks noChangeAspect="1"/>
          </p:cNvPicPr>
          <p:nvPr/>
        </p:nvPicPr>
        <p:blipFill>
          <a:blip r:embed="rId4"/>
          <a:stretch>
            <a:fillRect/>
          </a:stretch>
        </p:blipFill>
        <p:spPr>
          <a:xfrm>
            <a:off x="6955869" y="3670100"/>
            <a:ext cx="4536281" cy="1811855"/>
          </a:xfrm>
          <a:prstGeom prst="rect">
            <a:avLst/>
          </a:prstGeom>
        </p:spPr>
      </p:pic>
      <p:pic>
        <p:nvPicPr>
          <p:cNvPr id="9" name="图片 8" descr="upload_post_object_v2_358773377"/>
          <p:cNvPicPr>
            <a:picLocks noChangeAspect="1"/>
          </p:cNvPicPr>
          <p:nvPr/>
        </p:nvPicPr>
        <p:blipFill>
          <a:blip r:embed="rId5"/>
          <a:stretch>
            <a:fillRect/>
          </a:stretch>
        </p:blipFill>
        <p:spPr>
          <a:xfrm>
            <a:off x="444659" y="2850059"/>
            <a:ext cx="3087688" cy="11578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后端架构视图</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4" name="图片 3"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674" y="1281996"/>
            <a:ext cx="4736782" cy="4394467"/>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5988360" y="1572791"/>
            <a:ext cx="4094480" cy="4399915"/>
          </a:xfrm>
          <a:prstGeom prst="rect">
            <a:avLst/>
          </a:prstGeom>
          <a:noFill/>
        </p:spPr>
        <p:txBody>
          <a:bodyPr wrap="none" rtlCol="0">
            <a:spAutoFit/>
          </a:bodyPr>
          <a:lstStyle/>
          <a:p>
            <a:pPr>
              <a:lnSpc>
                <a:spcPct val="150000"/>
              </a:lnSpc>
            </a:pPr>
            <a:r>
              <a:rPr lang="zh-CN" altLang="en-US" sz="2800" dirty="0">
                <a:effectLst/>
                <a:latin typeface="微软雅黑" charset="0"/>
                <a:ea typeface="微软雅黑" charset="0"/>
                <a:cs typeface="微软雅黑" charset="0"/>
              </a:rPr>
              <a:t>整个系统采用微服务组成</a:t>
            </a:r>
            <a:endParaRPr lang="en-US" altLang="zh-CN" sz="2800" dirty="0">
              <a:effectLst/>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effectLst/>
                <a:latin typeface="微软雅黑" charset="0"/>
                <a:ea typeface="微软雅黑" charset="0"/>
                <a:cs typeface="微软雅黑" charset="0"/>
              </a:rPr>
              <a:t>分布式身份验证系统 </a:t>
            </a:r>
            <a:endParaRPr lang="zh-CN" altLang="en-US" sz="2800" dirty="0">
              <a:effectLst/>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effectLst/>
                <a:latin typeface="微软雅黑" charset="0"/>
                <a:ea typeface="微软雅黑" charset="0"/>
                <a:cs typeface="微软雅黑" charset="0"/>
              </a:rPr>
              <a:t>分布式存储系统</a:t>
            </a:r>
            <a:endParaRPr lang="zh-CN" altLang="en-US" sz="2800" dirty="0">
              <a:effectLst/>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effectLst/>
                <a:latin typeface="微软雅黑" charset="0"/>
                <a:ea typeface="微软雅黑" charset="0"/>
                <a:cs typeface="微软雅黑" charset="0"/>
              </a:rPr>
              <a:t>分布式智能合约系统</a:t>
            </a:r>
            <a:endParaRPr lang="zh-CN" altLang="en-US" sz="2800" dirty="0">
              <a:effectLst/>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effectLst/>
                <a:latin typeface="微软雅黑" charset="0"/>
                <a:ea typeface="微软雅黑" charset="0"/>
                <a:cs typeface="微软雅黑" charset="0"/>
              </a:rPr>
              <a:t>业务处理系统</a:t>
            </a:r>
            <a:endParaRPr lang="zh-CN" altLang="en-US" sz="2800" dirty="0">
              <a:effectLst/>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effectLst/>
                <a:latin typeface="微软雅黑" charset="0"/>
                <a:ea typeface="微软雅黑" charset="0"/>
                <a:cs typeface="微软雅黑" charset="0"/>
              </a:rPr>
              <a:t>用户交互系统</a:t>
            </a:r>
            <a:endParaRPr lang="zh-CN" altLang="en-US" sz="2800" dirty="0">
              <a:effectLst/>
              <a:latin typeface="微软雅黑" charset="0"/>
              <a:ea typeface="微软雅黑" charset="0"/>
              <a:cs typeface="微软雅黑" charset="0"/>
            </a:endParaRPr>
          </a:p>
          <a:p>
            <a:endParaRPr lang="zh-CN" altLang="en-US" sz="2800" dirty="0">
              <a:latin typeface="微软雅黑" charset="0"/>
              <a:ea typeface="微软雅黑" charset="0"/>
              <a:cs typeface="微软雅黑"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分布式身份认证（非具名性）</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74666" y="202889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903384" y="1326235"/>
            <a:ext cx="6745328" cy="4681515"/>
          </a:xfrm>
          <a:prstGeom prst="rect">
            <a:avLst/>
          </a:prstGeom>
          <a:noFill/>
        </p:spPr>
        <p:txBody>
          <a:bodyPr wrap="square" rtlCol="0">
            <a:noAutofit/>
          </a:bodyPr>
          <a:lstStyle/>
          <a:p>
            <a:pPr>
              <a:lnSpc>
                <a:spcPct val="150000"/>
              </a:lnSpc>
            </a:pPr>
            <a:r>
              <a:rPr lang="zh-CN" altLang="en-US" sz="2800" dirty="0">
                <a:solidFill>
                  <a:schemeClr val="tx1"/>
                </a:solidFill>
                <a:latin typeface="微软雅黑" charset="0"/>
                <a:ea typeface="微软雅黑" charset="0"/>
                <a:cs typeface="微软雅黑" charset="0"/>
              </a:rPr>
              <a:t>在用户通过了身份验证后，我们使用服务器端签发的授信证书为用户生成的证书签发申请进行证书签发。我们要求用户登录时提供本地数字证书来进行身份校验，使得用户的身份完全保留在本地，                  保障用户的非具名性。</a:t>
            </a:r>
            <a:endParaRPr lang="zh-CN" altLang="en-US" sz="2800" dirty="0">
              <a:latin typeface="微软雅黑" charset="0"/>
              <a:ea typeface="微软雅黑" charset="0"/>
              <a:cs typeface="微软雅黑" charset="0"/>
            </a:endParaRPr>
          </a:p>
        </p:txBody>
      </p:sp>
      <p:pic>
        <p:nvPicPr>
          <p:cNvPr id="4" name="图片 3" descr="upload_post_object_v2_872160172"/>
          <p:cNvPicPr>
            <a:picLocks noChangeAspect="1"/>
          </p:cNvPicPr>
          <p:nvPr/>
        </p:nvPicPr>
        <p:blipFill>
          <a:blip r:embed="rId1"/>
          <a:stretch>
            <a:fillRect/>
          </a:stretch>
        </p:blipFill>
        <p:spPr>
          <a:xfrm>
            <a:off x="5813310" y="3861832"/>
            <a:ext cx="5528095" cy="2461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分布式身份认证（隐匿性）</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8" name="文本框 7"/>
          <p:cNvSpPr txBox="1"/>
          <p:nvPr/>
        </p:nvSpPr>
        <p:spPr>
          <a:xfrm>
            <a:off x="646390" y="1088215"/>
            <a:ext cx="5906717" cy="4681515"/>
          </a:xfrm>
          <a:prstGeom prst="rect">
            <a:avLst/>
          </a:prstGeom>
          <a:noFill/>
        </p:spPr>
        <p:txBody>
          <a:bodyPr wrap="square" rtlCol="0">
            <a:noAutofit/>
          </a:bodyPr>
          <a:p>
            <a:pPr>
              <a:lnSpc>
                <a:spcPct val="150000"/>
              </a:lnSpc>
            </a:pPr>
            <a:r>
              <a:rPr lang="zh-CN" altLang="en-US" sz="2400" dirty="0">
                <a:solidFill>
                  <a:schemeClr val="tx1"/>
                </a:solidFill>
                <a:latin typeface="微软雅黑" charset="0"/>
                <a:ea typeface="微软雅黑" charset="0"/>
                <a:cs typeface="微软雅黑" charset="0"/>
              </a:rPr>
              <a:t>我们要求用户使用组织邮箱进行 </a:t>
            </a:r>
            <a:r>
              <a:rPr lang="en-US" altLang="zh-CN" sz="2400" dirty="0">
                <a:solidFill>
                  <a:schemeClr val="tx1"/>
                </a:solidFill>
                <a:latin typeface="微软雅黑" charset="0"/>
                <a:ea typeface="微软雅黑" charset="0"/>
                <a:cs typeface="微软雅黑" charset="0"/>
              </a:rPr>
              <a:t>Proof of Authority </a:t>
            </a:r>
            <a:r>
              <a:rPr lang="zh-CN" altLang="en-US" sz="2400" dirty="0">
                <a:solidFill>
                  <a:schemeClr val="tx1"/>
                </a:solidFill>
                <a:latin typeface="微软雅黑" charset="0"/>
                <a:ea typeface="微软雅黑" charset="0"/>
                <a:cs typeface="微软雅黑" charset="0"/>
              </a:rPr>
              <a:t>验证，但是与直接签发不同，为了防止组织者以及其他窃听方将用户邮箱与其证书关联，我们采用了门罗币的方案，在验证服务器上使用 </a:t>
            </a:r>
            <a:r>
              <a:rPr lang="en-US" altLang="zh-CN" sz="2400" dirty="0">
                <a:solidFill>
                  <a:schemeClr val="tx1"/>
                </a:solidFill>
                <a:latin typeface="微软雅黑" charset="0"/>
                <a:ea typeface="微软雅黑" charset="0"/>
                <a:cs typeface="微软雅黑" charset="0"/>
              </a:rPr>
              <a:t>OpenSSL </a:t>
            </a:r>
            <a:r>
              <a:rPr lang="zh-CN" altLang="en-US" sz="2400" dirty="0">
                <a:solidFill>
                  <a:schemeClr val="tx1"/>
                </a:solidFill>
                <a:latin typeface="微软雅黑" charset="0"/>
                <a:ea typeface="微软雅黑" charset="0"/>
                <a:cs typeface="微软雅黑" charset="0"/>
              </a:rPr>
              <a:t>库，自行用 </a:t>
            </a:r>
            <a:r>
              <a:rPr lang="en-US" altLang="zh-CN" sz="2400" dirty="0">
                <a:solidFill>
                  <a:schemeClr val="tx1"/>
                </a:solidFill>
                <a:latin typeface="微软雅黑" charset="0"/>
                <a:ea typeface="微软雅黑" charset="0"/>
                <a:cs typeface="微软雅黑" charset="0"/>
              </a:rPr>
              <a:t>C </a:t>
            </a:r>
            <a:r>
              <a:rPr lang="zh-CN" altLang="en-US" sz="2400" dirty="0">
                <a:solidFill>
                  <a:schemeClr val="tx1"/>
                </a:solidFill>
                <a:latin typeface="微软雅黑" charset="0"/>
                <a:ea typeface="微软雅黑" charset="0"/>
                <a:cs typeface="微软雅黑" charset="0"/>
              </a:rPr>
              <a:t>语言实现了基于国密 </a:t>
            </a:r>
            <a:r>
              <a:rPr lang="en-US" altLang="zh-CN" sz="2400" dirty="0">
                <a:solidFill>
                  <a:schemeClr val="tx1"/>
                </a:solidFill>
                <a:latin typeface="微软雅黑" charset="0"/>
                <a:ea typeface="微软雅黑" charset="0"/>
                <a:cs typeface="微软雅黑" charset="0"/>
              </a:rPr>
              <a:t>SM2 </a:t>
            </a:r>
            <a:r>
              <a:rPr lang="zh-CN" altLang="en-US" sz="2400" dirty="0">
                <a:solidFill>
                  <a:schemeClr val="tx1"/>
                </a:solidFill>
                <a:latin typeface="微软雅黑" charset="0"/>
                <a:ea typeface="微软雅黑" charset="0"/>
                <a:cs typeface="微软雅黑" charset="0"/>
              </a:rPr>
              <a:t>的不可连接环签名算法来进行二次的 </a:t>
            </a:r>
            <a:r>
              <a:rPr lang="en-US" altLang="zh-CN" sz="2400" dirty="0">
                <a:solidFill>
                  <a:schemeClr val="tx1"/>
                </a:solidFill>
                <a:latin typeface="微软雅黑" charset="0"/>
                <a:ea typeface="微软雅黑" charset="0"/>
                <a:cs typeface="微软雅黑" charset="0"/>
              </a:rPr>
              <a:t>challenge.</a:t>
            </a:r>
            <a:endParaRPr lang="zh-CN" altLang="en-US" sz="2400" dirty="0">
              <a:latin typeface="微软雅黑" charset="0"/>
              <a:ea typeface="微软雅黑" charset="0"/>
              <a:cs typeface="微软雅黑" charset="0"/>
            </a:endParaRPr>
          </a:p>
        </p:txBody>
      </p:sp>
      <p:pic>
        <p:nvPicPr>
          <p:cNvPr id="9" name="图片 8" descr="upload_post_object_v2_696798086"/>
          <p:cNvPicPr>
            <a:picLocks noChangeAspect="1"/>
          </p:cNvPicPr>
          <p:nvPr/>
        </p:nvPicPr>
        <p:blipFill>
          <a:blip r:embed="rId1"/>
          <a:stretch>
            <a:fillRect/>
          </a:stretch>
        </p:blipFill>
        <p:spPr>
          <a:xfrm>
            <a:off x="6919445" y="1088166"/>
            <a:ext cx="4586950" cy="3691577"/>
          </a:xfrm>
          <a:prstGeom prst="rect">
            <a:avLst/>
          </a:prstGeom>
          <a:effectLst>
            <a:outerShdw blurRad="190500" dist="63500" dir="5400000" algn="t" rotWithShape="0">
              <a:srgbClr val="000000">
                <a:alpha val="30000"/>
              </a:srgbClr>
            </a:outerShdw>
          </a:effectLst>
        </p:spPr>
      </p:pic>
      <p:pic>
        <p:nvPicPr>
          <p:cNvPr id="10" name="图片 9" descr="upload_post_object_v2_074050225"/>
          <p:cNvPicPr>
            <a:picLocks noChangeAspect="1"/>
          </p:cNvPicPr>
          <p:nvPr/>
        </p:nvPicPr>
        <p:blipFill>
          <a:blip r:embed="rId2"/>
          <a:stretch>
            <a:fillRect/>
          </a:stretch>
        </p:blipFill>
        <p:spPr>
          <a:xfrm>
            <a:off x="7262670" y="4974987"/>
            <a:ext cx="3900570" cy="1064528"/>
          </a:xfrm>
          <a:prstGeom prst="rect">
            <a:avLst/>
          </a:prstGeom>
          <a:effectLst>
            <a:outerShdw blurRad="190500" dist="63500" dir="5400000" algn="t" rotWithShape="0">
              <a:srgbClr val="000000">
                <a:alpha val="3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智能合约（共享性）</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74666" y="202889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761685" y="943648"/>
            <a:ext cx="6867062" cy="5112676"/>
          </a:xfrm>
          <a:prstGeom prst="rect">
            <a:avLst/>
          </a:prstGeom>
          <a:noFill/>
        </p:spPr>
        <p:txBody>
          <a:bodyPr wrap="square" rtlCol="0">
            <a:noAutofit/>
          </a:bodyPr>
          <a:lstStyle/>
          <a:p>
            <a:pPr>
              <a:lnSpc>
                <a:spcPct val="150000"/>
              </a:lnSpc>
            </a:pPr>
            <a:r>
              <a:rPr lang="en-US" altLang="zh-CN" sz="2400" dirty="0">
                <a:effectLst/>
                <a:latin typeface="微软雅黑" charset="0"/>
                <a:ea typeface="微软雅黑" charset="0"/>
                <a:cs typeface="微软雅黑" charset="0"/>
              </a:rPr>
              <a:t>Hyperledger</a:t>
            </a:r>
            <a:r>
              <a:rPr lang="zh-CN" altLang="en-US" sz="2400" dirty="0">
                <a:effectLst/>
                <a:latin typeface="微软雅黑" charset="0"/>
                <a:ea typeface="微软雅黑" charset="0"/>
                <a:cs typeface="微软雅黑" charset="0"/>
              </a:rPr>
              <a:t> </a:t>
            </a:r>
            <a:r>
              <a:rPr lang="en-US" altLang="zh-CN" sz="2400" dirty="0">
                <a:effectLst/>
                <a:latin typeface="微软雅黑" charset="0"/>
                <a:ea typeface="微软雅黑" charset="0"/>
                <a:cs typeface="微软雅黑" charset="0"/>
              </a:rPr>
              <a:t>Fabric </a:t>
            </a:r>
            <a:r>
              <a:rPr lang="zh-CN" altLang="en-US" sz="2400" dirty="0">
                <a:effectLst/>
                <a:latin typeface="微软雅黑" charset="0"/>
                <a:ea typeface="微软雅黑" charset="0"/>
                <a:cs typeface="微软雅黑" charset="0"/>
              </a:rPr>
              <a:t>允许开发者自行在链上部署智能合约（</a:t>
            </a:r>
            <a:r>
              <a:rPr lang="en-US" altLang="zh-CN" sz="2400" dirty="0">
                <a:effectLst/>
                <a:latin typeface="微软雅黑" charset="0"/>
                <a:ea typeface="微软雅黑" charset="0"/>
                <a:cs typeface="微软雅黑" charset="0"/>
              </a:rPr>
              <a:t>Smart contract</a:t>
            </a:r>
            <a:r>
              <a:rPr lang="zh-CN" altLang="en-US" sz="2400" dirty="0">
                <a:effectLst/>
                <a:latin typeface="微软雅黑" charset="0"/>
                <a:ea typeface="微软雅黑" charset="0"/>
                <a:cs typeface="微软雅黑" charset="0"/>
              </a:rPr>
              <a:t>），以此支持不同的应用场景。</a:t>
            </a:r>
            <a:endParaRPr lang="zh-CN" altLang="en-US" sz="2400" dirty="0">
              <a:effectLst/>
              <a:latin typeface="微软雅黑" charset="0"/>
              <a:ea typeface="微软雅黑" charset="0"/>
              <a:cs typeface="微软雅黑" charset="0"/>
            </a:endParaRPr>
          </a:p>
          <a:p>
            <a:pPr>
              <a:lnSpc>
                <a:spcPct val="150000"/>
              </a:lnSpc>
            </a:pPr>
            <a:endParaRPr lang="zh-CN" altLang="en-US" sz="2400" dirty="0">
              <a:latin typeface="微软雅黑" charset="0"/>
              <a:ea typeface="微软雅黑" charset="0"/>
              <a:cs typeface="微软雅黑" charset="0"/>
            </a:endParaRPr>
          </a:p>
          <a:p>
            <a:pPr>
              <a:lnSpc>
                <a:spcPct val="150000"/>
              </a:lnSpc>
            </a:pPr>
            <a:endParaRPr lang="zh-CN" altLang="en-US" sz="2400" dirty="0">
              <a:latin typeface="微软雅黑" charset="0"/>
              <a:ea typeface="微软雅黑" charset="0"/>
              <a:cs typeface="微软雅黑" charset="0"/>
            </a:endParaRPr>
          </a:p>
          <a:p>
            <a:pPr>
              <a:lnSpc>
                <a:spcPct val="150000"/>
              </a:lnSpc>
            </a:pPr>
            <a:r>
              <a:rPr lang="zh-CN" altLang="en-US" sz="2400" dirty="0">
                <a:solidFill>
                  <a:schemeClr val="tx1"/>
                </a:solidFill>
                <a:latin typeface="微软雅黑" charset="0"/>
                <a:ea typeface="微软雅黑" charset="0"/>
                <a:cs typeface="微软雅黑" charset="0"/>
              </a:rPr>
              <a:t>本项目中编写了原创性的经测试验证的可靠智能合约，以满足一个论坛的功能需求。</a:t>
            </a:r>
            <a:endParaRPr lang="zh-CN" altLang="en-US" sz="2400" dirty="0">
              <a:solidFill>
                <a:schemeClr val="tx1"/>
              </a:solidFill>
              <a:latin typeface="微软雅黑" charset="0"/>
              <a:ea typeface="微软雅黑" charset="0"/>
              <a:cs typeface="微软雅黑" charset="0"/>
            </a:endParaRPr>
          </a:p>
          <a:p>
            <a:pPr>
              <a:lnSpc>
                <a:spcPct val="150000"/>
              </a:lnSpc>
            </a:pPr>
            <a:r>
              <a:rPr lang="zh-CN" altLang="en-US" sz="2400" dirty="0">
                <a:latin typeface="微软雅黑" charset="0"/>
                <a:ea typeface="微软雅黑" charset="0"/>
                <a:cs typeface="微软雅黑" charset="0"/>
              </a:rPr>
              <a:t>共识算法基于 </a:t>
            </a:r>
            <a:r>
              <a:rPr lang="en-US" altLang="zh-CN" sz="2400" dirty="0">
                <a:latin typeface="微软雅黑" charset="0"/>
                <a:ea typeface="微软雅黑" charset="0"/>
                <a:cs typeface="微软雅黑" charset="0"/>
              </a:rPr>
              <a:t>raft</a:t>
            </a:r>
            <a:r>
              <a:rPr lang="zh-CN" altLang="en-US" sz="2400" dirty="0">
                <a:latin typeface="微软雅黑" charset="0"/>
                <a:ea typeface="微软雅黑" charset="0"/>
                <a:cs typeface="微软雅黑" charset="0"/>
              </a:rPr>
              <a:t>，在确保性能的同时保持每一个论坛节点的强一致性。</a:t>
            </a:r>
            <a:endParaRPr lang="zh-CN" altLang="en-US" sz="2400" dirty="0">
              <a:latin typeface="微软雅黑" charset="0"/>
              <a:ea typeface="微软雅黑" charset="0"/>
              <a:cs typeface="微软雅黑" charset="0"/>
            </a:endParaRPr>
          </a:p>
        </p:txBody>
      </p:sp>
      <p:pic>
        <p:nvPicPr>
          <p:cNvPr id="2" name="图片 1" descr="upload_post_object_v2_942982900"/>
          <p:cNvPicPr>
            <a:picLocks noChangeAspect="1"/>
          </p:cNvPicPr>
          <p:nvPr/>
        </p:nvPicPr>
        <p:blipFill>
          <a:blip r:embed="rId1"/>
          <a:stretch>
            <a:fillRect/>
          </a:stretch>
        </p:blipFill>
        <p:spPr>
          <a:xfrm>
            <a:off x="5244151" y="1520678"/>
            <a:ext cx="6410685" cy="29430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基于</a:t>
            </a:r>
            <a:r>
              <a:rPr lang="en-US" altLang="zh-CN" dirty="0"/>
              <a:t>IPFS</a:t>
            </a:r>
            <a:r>
              <a:rPr lang="zh-CN" altLang="en-US" dirty="0"/>
              <a:t>的去中心化存储</a:t>
            </a:r>
            <a:r>
              <a:rPr lang="en-US" altLang="zh-CN" dirty="0"/>
              <a:t>(</a:t>
            </a:r>
            <a:r>
              <a:rPr lang="zh-CN" altLang="en-US" dirty="0"/>
              <a:t>去中心化性）</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74666" y="202889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648165" y="914664"/>
            <a:ext cx="7866251" cy="5357814"/>
          </a:xfrm>
          <a:prstGeom prst="rect">
            <a:avLst/>
          </a:prstGeom>
          <a:noFill/>
        </p:spPr>
        <p:txBody>
          <a:bodyPr wrap="square" rtlCol="0">
            <a:noAutofit/>
          </a:bodyPr>
          <a:lstStyle/>
          <a:p>
            <a:pPr>
              <a:lnSpc>
                <a:spcPct val="150000"/>
              </a:lnSpc>
            </a:pPr>
            <a:r>
              <a:rPr lang="zh-CN" altLang="en-US" sz="2400" dirty="0">
                <a:effectLst/>
                <a:latin typeface="微软雅黑" charset="0"/>
                <a:ea typeface="微软雅黑" charset="0"/>
                <a:cs typeface="微软雅黑" charset="0"/>
              </a:rPr>
              <a:t>对于超长文本以及图片等多媒体元素，并不适合直接存储在链上，为此，我们采用 </a:t>
            </a:r>
            <a:r>
              <a:rPr lang="en-US" altLang="zh-CN" sz="2400" dirty="0">
                <a:effectLst/>
                <a:latin typeface="微软雅黑" charset="0"/>
                <a:ea typeface="微软雅黑" charset="0"/>
                <a:cs typeface="微软雅黑" charset="0"/>
              </a:rPr>
              <a:t>IPFS </a:t>
            </a:r>
            <a:r>
              <a:rPr lang="zh-CN" altLang="en-US" sz="2400" dirty="0">
                <a:effectLst/>
                <a:latin typeface="微软雅黑" charset="0"/>
                <a:ea typeface="微软雅黑" charset="0"/>
                <a:cs typeface="微软雅黑" charset="0"/>
              </a:rPr>
              <a:t>作为分布式的存储系统。</a:t>
            </a:r>
            <a:endParaRPr lang="zh-CN" altLang="en-US" sz="2400" dirty="0">
              <a:effectLst/>
              <a:latin typeface="微软雅黑" charset="0"/>
              <a:ea typeface="微软雅黑" charset="0"/>
              <a:cs typeface="微软雅黑" charset="0"/>
            </a:endParaRPr>
          </a:p>
          <a:p>
            <a:pPr>
              <a:lnSpc>
                <a:spcPct val="150000"/>
              </a:lnSpc>
            </a:pPr>
            <a:endParaRPr lang="zh-CN" altLang="en-US" sz="2400" dirty="0">
              <a:latin typeface="微软雅黑" charset="0"/>
              <a:ea typeface="微软雅黑" charset="0"/>
              <a:cs typeface="微软雅黑" charset="0"/>
            </a:endParaRPr>
          </a:p>
          <a:p>
            <a:pPr>
              <a:lnSpc>
                <a:spcPct val="150000"/>
              </a:lnSpc>
            </a:pPr>
            <a:r>
              <a:rPr lang="zh-CN" altLang="en-US" sz="2400" dirty="0">
                <a:solidFill>
                  <a:schemeClr val="tx1"/>
                </a:solidFill>
                <a:latin typeface="微软雅黑" charset="0"/>
                <a:ea typeface="微软雅黑" charset="0"/>
                <a:cs typeface="微软雅黑" charset="0"/>
              </a:rPr>
              <a:t>所有文件都通过内容 </a:t>
            </a:r>
            <a:r>
              <a:rPr lang="en-US" altLang="zh-CN" sz="2400" dirty="0">
                <a:solidFill>
                  <a:schemeClr val="tx1"/>
                </a:solidFill>
                <a:latin typeface="微软雅黑" charset="0"/>
                <a:ea typeface="微软雅黑" charset="0"/>
                <a:cs typeface="微软雅黑" charset="0"/>
              </a:rPr>
              <a:t>CID </a:t>
            </a:r>
            <a:r>
              <a:rPr lang="zh-CN" altLang="en-US" sz="2400" dirty="0">
                <a:solidFill>
                  <a:schemeClr val="tx1"/>
                </a:solidFill>
                <a:latin typeface="微软雅黑" charset="0"/>
                <a:ea typeface="微软雅黑" charset="0"/>
                <a:cs typeface="微软雅黑" charset="0"/>
              </a:rPr>
              <a:t>进行唯一标识，用户根据内容而非地址进行寻址，</a:t>
            </a:r>
            <a:r>
              <a:rPr lang="en-US" altLang="zh-CN" sz="2400" dirty="0">
                <a:solidFill>
                  <a:schemeClr val="tx1"/>
                </a:solidFill>
                <a:latin typeface="微软雅黑" charset="0"/>
                <a:ea typeface="微软雅黑" charset="0"/>
                <a:cs typeface="微软雅黑" charset="0"/>
              </a:rPr>
              <a:t>IPFS </a:t>
            </a:r>
            <a:r>
              <a:rPr lang="zh-CN" altLang="en-US" sz="2400" dirty="0">
                <a:solidFill>
                  <a:schemeClr val="tx1"/>
                </a:solidFill>
                <a:latin typeface="微软雅黑" charset="0"/>
                <a:ea typeface="微软雅黑" charset="0"/>
                <a:cs typeface="微软雅黑" charset="0"/>
              </a:rPr>
              <a:t>网关会为用户在 </a:t>
            </a:r>
            <a:r>
              <a:rPr lang="en-US" altLang="zh-CN" sz="2400" dirty="0">
                <a:solidFill>
                  <a:schemeClr val="tx1"/>
                </a:solidFill>
                <a:latin typeface="微软雅黑" charset="0"/>
                <a:ea typeface="微软雅黑" charset="0"/>
                <a:cs typeface="微软雅黑" charset="0"/>
              </a:rPr>
              <a:t>IPFS </a:t>
            </a:r>
            <a:r>
              <a:rPr lang="zh-CN" altLang="en-US" sz="2400" dirty="0">
                <a:solidFill>
                  <a:schemeClr val="tx1"/>
                </a:solidFill>
                <a:latin typeface="微软雅黑" charset="0"/>
                <a:ea typeface="微软雅黑" charset="0"/>
                <a:cs typeface="微软雅黑" charset="0"/>
              </a:rPr>
              <a:t>网络中寻找到文件。我们将不同节点用户的发帖全量的进行存储，只要用户内容在全部服务节点都访问过，即使大部分节点遭到封锁或者发生故障，在存活节点上仍然有效。</a:t>
            </a:r>
            <a:endParaRPr lang="zh-CN" altLang="en-US" sz="2400" dirty="0">
              <a:latin typeface="微软雅黑" charset="0"/>
              <a:ea typeface="微软雅黑" charset="0"/>
              <a:cs typeface="微软雅黑" charset="0"/>
            </a:endParaRPr>
          </a:p>
        </p:txBody>
      </p:sp>
      <p:pic>
        <p:nvPicPr>
          <p:cNvPr id="3" name="图片 2" descr="upload_post_object_v2_389414070"/>
          <p:cNvPicPr>
            <a:picLocks noChangeAspect="1"/>
          </p:cNvPicPr>
          <p:nvPr/>
        </p:nvPicPr>
        <p:blipFill>
          <a:blip r:embed="rId1"/>
          <a:stretch>
            <a:fillRect/>
          </a:stretch>
        </p:blipFill>
        <p:spPr>
          <a:xfrm>
            <a:off x="8940272" y="1830785"/>
            <a:ext cx="2876488" cy="28763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持续集成与测试</a:t>
            </a:r>
            <a:endParaRPr lang="zh-CN" altLang="en-US" dirty="0"/>
          </a:p>
        </p:txBody>
      </p:sp>
      <p:sp>
        <p:nvSpPr>
          <p:cNvPr id="69" name="文本占位符 68"/>
          <p:cNvSpPr>
            <a:spLocks noGrp="1"/>
          </p:cNvSpPr>
          <p:nvPr>
            <p:ph type="body" sz="quarter" idx="11"/>
          </p:nvPr>
        </p:nvSpPr>
        <p:spPr/>
        <p:txBody>
          <a:bodyPr/>
          <a:lstStyle/>
          <a:p>
            <a:r>
              <a:rPr lang="zh-CN" altLang="en-US" dirty="0">
                <a:solidFill>
                  <a:schemeClr val="accent2"/>
                </a:solidFill>
              </a:rPr>
              <a:t>请在此输入文字说明</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前端代码规范</a:t>
            </a:r>
            <a:endParaRPr lang="zh-CN" altLang="en-US"/>
          </a:p>
        </p:txBody>
      </p:sp>
      <p:pic>
        <p:nvPicPr>
          <p:cNvPr id="5" name="图片 4" descr="upload_post_object_v2_995216640"/>
          <p:cNvPicPr>
            <a:picLocks noChangeAspect="1"/>
          </p:cNvPicPr>
          <p:nvPr/>
        </p:nvPicPr>
        <p:blipFill>
          <a:blip r:embed="rId1"/>
          <a:stretch>
            <a:fillRect/>
          </a:stretch>
        </p:blipFill>
        <p:spPr>
          <a:xfrm>
            <a:off x="319094" y="875026"/>
            <a:ext cx="3469741" cy="1949554"/>
          </a:xfrm>
          <a:prstGeom prst="rect">
            <a:avLst/>
          </a:prstGeom>
        </p:spPr>
      </p:pic>
      <p:sp>
        <p:nvSpPr>
          <p:cNvPr id="6" name="文本框 5"/>
          <p:cNvSpPr txBox="1"/>
          <p:nvPr userDrawn="1"/>
        </p:nvSpPr>
        <p:spPr>
          <a:xfrm>
            <a:off x="4203309" y="957412"/>
            <a:ext cx="7433433" cy="3666196"/>
          </a:xfrm>
          <a:prstGeom prst="rect">
            <a:avLst/>
          </a:prstGeom>
        </p:spPr>
        <p:txBody>
          <a:bodyPr wrap="square" rtlCol="0">
            <a:noAutofit/>
          </a:bodyPr>
          <a:p>
            <a:pPr>
              <a:lnSpc>
                <a:spcPct val="120000"/>
              </a:lnSpc>
            </a:pPr>
            <a:r>
              <a:rPr lang="zh-CN" altLang="en-US" sz="2400"/>
              <a:t>代码规范工具包括：</a:t>
            </a:r>
            <a:endParaRPr lang="zh-CN" altLang="en-US" sz="2400"/>
          </a:p>
          <a:p>
            <a:pPr marL="342900" indent="-342900">
              <a:lnSpc>
                <a:spcPct val="120000"/>
              </a:lnSpc>
              <a:buFont typeface="Wingdings" panose="05000000000000000000" charset="0"/>
              <a:buChar char="•"/>
            </a:pPr>
            <a:r>
              <a:rPr lang="zh-CN" altLang="en-US" sz="2400"/>
              <a:t>对语义无影响的</a:t>
            </a:r>
            <a:r>
              <a:rPr lang="zh-CN" altLang="en-US" sz="2400" b="1" u="sng"/>
              <a:t>代码格式化工具 </a:t>
            </a:r>
            <a:r>
              <a:rPr lang="en-US" altLang="zh-CN" sz="2400" b="1" u="sng"/>
              <a:t>Prettier</a:t>
            </a:r>
            <a:endParaRPr lang="zh-CN" altLang="en-US" sz="2400" b="1" u="sng"/>
          </a:p>
          <a:p>
            <a:pPr marL="342900" indent="-342900">
              <a:lnSpc>
                <a:spcPct val="120000"/>
              </a:lnSpc>
              <a:buFont typeface="Wingdings" panose="05000000000000000000" charset="0"/>
              <a:buChar char="•"/>
            </a:pPr>
            <a:r>
              <a:rPr lang="zh-CN" altLang="en-US" sz="2400"/>
              <a:t>保证代码质量的</a:t>
            </a:r>
            <a:r>
              <a:rPr lang="zh-CN" altLang="en-US" sz="2400" b="1" u="sng"/>
              <a:t>静态检查工具 </a:t>
            </a:r>
            <a:r>
              <a:rPr lang="en-US" altLang="zh-CN" sz="2400" b="1" u="sng"/>
              <a:t>ESLint</a:t>
            </a:r>
            <a:endParaRPr lang="en-US" altLang="zh-CN" sz="2400" b="1" u="sng"/>
          </a:p>
          <a:p>
            <a:pPr marL="342900" indent="-342900">
              <a:lnSpc>
                <a:spcPct val="120000"/>
              </a:lnSpc>
              <a:buFont typeface="Wingdings" panose="05000000000000000000" charset="0"/>
              <a:buChar char="•"/>
            </a:pPr>
            <a:r>
              <a:rPr lang="zh-CN" altLang="en-US" sz="2400" b="1" u="sng">
                <a:solidFill>
                  <a:schemeClr val="tx1"/>
                </a:solidFill>
              </a:rPr>
              <a:t>类型检查工具 </a:t>
            </a:r>
            <a:r>
              <a:rPr lang="en-US" altLang="zh-CN" sz="2400" b="1" u="sng">
                <a:solidFill>
                  <a:schemeClr val="tx1"/>
                </a:solidFill>
              </a:rPr>
              <a:t>TypeScript</a:t>
            </a:r>
            <a:endParaRPr lang="en-US" altLang="zh-CN" sz="2400" b="1" u="sng">
              <a:solidFill>
                <a:schemeClr val="tx1"/>
              </a:solidFill>
            </a:endParaRPr>
          </a:p>
          <a:p>
            <a:pPr marL="342900" indent="-342900">
              <a:lnSpc>
                <a:spcPct val="120000"/>
              </a:lnSpc>
              <a:buFont typeface="Wingdings" panose="05000000000000000000" charset="0"/>
              <a:buChar char="•"/>
            </a:pPr>
            <a:r>
              <a:rPr lang="zh-CN" altLang="en-US" sz="2400" b="1" u="sng"/>
              <a:t>拼写检查工具 </a:t>
            </a:r>
            <a:r>
              <a:rPr lang="en-US" altLang="zh-CN" sz="2400" b="1" u="sng"/>
              <a:t>CodeSpell</a:t>
            </a:r>
            <a:endParaRPr lang="en-US" altLang="zh-CN" sz="2400" b="1" u="sng"/>
          </a:p>
          <a:p>
            <a:pPr marL="342900" indent="-342900">
              <a:lnSpc>
                <a:spcPct val="120000"/>
              </a:lnSpc>
              <a:buFont typeface="Wingdings" panose="05000000000000000000" charset="0"/>
              <a:buChar char="•"/>
            </a:pPr>
            <a:endParaRPr lang="zh-CN" altLang="en-US" sz="2400" b="1" u="sng"/>
          </a:p>
          <a:p>
            <a:pPr indent="0" algn="just">
              <a:lnSpc>
                <a:spcPct val="120000"/>
              </a:lnSpc>
              <a:buNone/>
            </a:pPr>
            <a:r>
              <a:rPr lang="zh-CN" altLang="en-US" sz="2400"/>
              <a:t>利用 </a:t>
            </a:r>
            <a:r>
              <a:rPr lang="en-US" altLang="zh-CN" sz="2400"/>
              <a:t>Visual Studio Code </a:t>
            </a:r>
            <a:r>
              <a:rPr lang="zh-CN" altLang="en-US" sz="2400"/>
              <a:t>的对应插件，快速构建集成开发环境，帮助开发者在编码期间进行错误排查，大大提升代码质量。</a:t>
            </a:r>
            <a:endParaRPr lang="zh-CN" altLang="en-US" sz="2400" b="1" u="sng"/>
          </a:p>
        </p:txBody>
      </p:sp>
      <p:pic>
        <p:nvPicPr>
          <p:cNvPr id="7" name="图片 6" descr="upload_post_object_v2_446063379"/>
          <p:cNvPicPr>
            <a:picLocks noChangeAspect="1"/>
          </p:cNvPicPr>
          <p:nvPr/>
        </p:nvPicPr>
        <p:blipFill>
          <a:blip r:embed="rId2"/>
          <a:stretch>
            <a:fillRect/>
          </a:stretch>
        </p:blipFill>
        <p:spPr>
          <a:xfrm>
            <a:off x="67197" y="5158824"/>
            <a:ext cx="6563001" cy="752964"/>
          </a:xfrm>
          <a:prstGeom prst="rect">
            <a:avLst/>
          </a:prstGeom>
        </p:spPr>
      </p:pic>
      <p:pic>
        <p:nvPicPr>
          <p:cNvPr id="8" name="图片 7" descr="upload_post_object_v2_755209464"/>
          <p:cNvPicPr>
            <a:picLocks noChangeAspect="1"/>
          </p:cNvPicPr>
          <p:nvPr/>
        </p:nvPicPr>
        <p:blipFill>
          <a:blip r:embed="rId3"/>
          <a:stretch>
            <a:fillRect/>
          </a:stretch>
        </p:blipFill>
        <p:spPr>
          <a:xfrm>
            <a:off x="6660683" y="5026546"/>
            <a:ext cx="5504780" cy="1017519"/>
          </a:xfrm>
          <a:prstGeom prst="rect">
            <a:avLst/>
          </a:prstGeom>
        </p:spPr>
      </p:pic>
      <p:pic>
        <p:nvPicPr>
          <p:cNvPr id="9" name="图片 8" descr="upload_post_object_v2_187849025"/>
          <p:cNvPicPr>
            <a:picLocks noChangeAspect="1"/>
          </p:cNvPicPr>
          <p:nvPr/>
        </p:nvPicPr>
        <p:blipFill>
          <a:blip r:embed="rId4"/>
          <a:stretch>
            <a:fillRect/>
          </a:stretch>
        </p:blipFill>
        <p:spPr>
          <a:xfrm>
            <a:off x="319094" y="3056629"/>
            <a:ext cx="1566980" cy="1566980"/>
          </a:xfrm>
          <a:prstGeom prst="rect">
            <a:avLst/>
          </a:prstGeom>
        </p:spPr>
      </p:pic>
      <p:pic>
        <p:nvPicPr>
          <p:cNvPr id="10" name="图片 9" descr="upload_post_object_v2_952916763"/>
          <p:cNvPicPr>
            <a:picLocks noChangeAspect="1"/>
          </p:cNvPicPr>
          <p:nvPr/>
        </p:nvPicPr>
        <p:blipFill>
          <a:blip r:embed="rId5"/>
          <a:stretch>
            <a:fillRect/>
          </a:stretch>
        </p:blipFill>
        <p:spPr>
          <a:xfrm>
            <a:off x="2221856" y="3056629"/>
            <a:ext cx="1566980" cy="15669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使用 </a:t>
            </a:r>
            <a:r>
              <a:rPr lang="en-US" altLang="zh-CN" dirty="0"/>
              <a:t>Github Action </a:t>
            </a:r>
            <a:r>
              <a:rPr lang="zh-CN" altLang="en-US" dirty="0"/>
              <a:t>作为 </a:t>
            </a:r>
            <a:r>
              <a:rPr lang="en-US" altLang="zh-CN" dirty="0"/>
              <a:t>CI</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601786" y="12573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601786" y="2225564"/>
            <a:ext cx="4283723" cy="2676525"/>
          </a:xfrm>
          <a:prstGeom prst="rect">
            <a:avLst/>
          </a:prstGeom>
          <a:noFill/>
        </p:spPr>
        <p:txBody>
          <a:bodyPr wrap="square" rtlCol="0">
            <a:spAutoFit/>
          </a:bodyPr>
          <a:lstStyle/>
          <a:p>
            <a:pPr algn="just">
              <a:lnSpc>
                <a:spcPct val="150000"/>
              </a:lnSpc>
            </a:pPr>
            <a:r>
              <a:rPr lang="zh-CN" altLang="en-US" sz="2800" dirty="0">
                <a:effectLst/>
                <a:latin typeface="微软雅黑" charset="0"/>
                <a:ea typeface="微软雅黑" charset="0"/>
                <a:cs typeface="微软雅黑" charset="0"/>
              </a:rPr>
              <a:t>在每次提交到远程仓库的</a:t>
            </a:r>
            <a:r>
              <a:rPr lang="en-US" altLang="zh-CN" sz="2800" dirty="0">
                <a:effectLst/>
                <a:latin typeface="微软雅黑" charset="0"/>
                <a:ea typeface="微软雅黑" charset="0"/>
                <a:cs typeface="微软雅黑" charset="0"/>
              </a:rPr>
              <a:t>push </a:t>
            </a:r>
            <a:r>
              <a:rPr lang="zh-CN" altLang="en-US" sz="2800" dirty="0">
                <a:effectLst/>
                <a:latin typeface="微软雅黑" charset="0"/>
                <a:ea typeface="微软雅黑" charset="0"/>
                <a:cs typeface="微软雅黑" charset="0"/>
              </a:rPr>
              <a:t>或者新建 </a:t>
            </a:r>
            <a:r>
              <a:rPr lang="en-US" altLang="zh-CN" sz="2800" dirty="0">
                <a:effectLst/>
                <a:latin typeface="微软雅黑" charset="0"/>
                <a:ea typeface="微软雅黑" charset="0"/>
                <a:cs typeface="微软雅黑" charset="0"/>
              </a:rPr>
              <a:t>PR</a:t>
            </a:r>
            <a:r>
              <a:rPr lang="en-US" altLang="zh-CN" sz="2800" dirty="0">
                <a:effectLst/>
                <a:latin typeface="微软雅黑" charset="0"/>
                <a:ea typeface="微软雅黑" charset="0"/>
                <a:cs typeface="微软雅黑" charset="0"/>
              </a:rPr>
              <a:t> </a:t>
            </a:r>
            <a:r>
              <a:rPr lang="zh-CN" altLang="en-US" sz="2800" dirty="0">
                <a:effectLst/>
                <a:latin typeface="微软雅黑" charset="0"/>
                <a:ea typeface="微软雅黑" charset="0"/>
                <a:cs typeface="微软雅黑" charset="0"/>
              </a:rPr>
              <a:t>时，必须通过 </a:t>
            </a:r>
            <a:r>
              <a:rPr lang="en-US" altLang="zh-CN" sz="2800" dirty="0">
                <a:latin typeface="微软雅黑" charset="0"/>
                <a:ea typeface="微软雅黑" charset="0"/>
                <a:cs typeface="微软雅黑" charset="0"/>
              </a:rPr>
              <a:t>G</a:t>
            </a:r>
            <a:r>
              <a:rPr lang="en-US" altLang="zh-CN" sz="2800" dirty="0">
                <a:effectLst/>
                <a:latin typeface="微软雅黑" charset="0"/>
                <a:ea typeface="微软雅黑" charset="0"/>
                <a:cs typeface="微软雅黑" charset="0"/>
              </a:rPr>
              <a:t>ithub Action </a:t>
            </a:r>
            <a:r>
              <a:rPr lang="zh-CN" altLang="en-US" sz="2800" dirty="0">
                <a:effectLst/>
                <a:latin typeface="微软雅黑" charset="0"/>
                <a:ea typeface="微软雅黑" charset="0"/>
                <a:cs typeface="微软雅黑" charset="0"/>
              </a:rPr>
              <a:t>的自动化编译测试</a:t>
            </a:r>
            <a:endParaRPr lang="zh-CN" altLang="en-US" sz="2800" dirty="0">
              <a:latin typeface="微软雅黑" charset="0"/>
              <a:ea typeface="微软雅黑" charset="0"/>
              <a:cs typeface="微软雅黑" charset="0"/>
            </a:endParaRPr>
          </a:p>
        </p:txBody>
      </p:sp>
      <p:pic>
        <p:nvPicPr>
          <p:cNvPr id="16" name="图片 15"/>
          <p:cNvPicPr>
            <a:picLocks noChangeAspect="1"/>
          </p:cNvPicPr>
          <p:nvPr/>
        </p:nvPicPr>
        <p:blipFill>
          <a:blip r:embed="rId1"/>
          <a:stretch>
            <a:fillRect/>
          </a:stretch>
        </p:blipFill>
        <p:spPr>
          <a:xfrm>
            <a:off x="5519925" y="784259"/>
            <a:ext cx="6224495" cy="5512526"/>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项目分工</a:t>
            </a:r>
            <a:endParaRPr lang="zh-CN" altLang="en-US"/>
          </a:p>
        </p:txBody>
      </p:sp>
      <p:sp>
        <p:nvSpPr>
          <p:cNvPr id="5" name="文本框 4"/>
          <p:cNvSpPr txBox="1"/>
          <p:nvPr userDrawn="1"/>
        </p:nvSpPr>
        <p:spPr>
          <a:xfrm>
            <a:off x="595313" y="1220153"/>
            <a:ext cx="11001375" cy="4417695"/>
          </a:xfrm>
          <a:prstGeom prst="rect">
            <a:avLst/>
          </a:prstGeom>
        </p:spPr>
        <p:txBody>
          <a:bodyPr wrap="square" rtlCol="0">
            <a:noAutofit/>
          </a:bodyPr>
          <a:p>
            <a:r>
              <a:rPr lang="zh-CN" altLang="en-US" sz="3200"/>
              <a:t>吴逸洋 —— 整体后端架构以及验证服务设计开发</a:t>
            </a:r>
            <a:endParaRPr lang="zh-CN" altLang="en-US" sz="3200"/>
          </a:p>
          <a:p>
            <a:endParaRPr lang="zh-CN" altLang="en-US" sz="3200"/>
          </a:p>
          <a:p>
            <a:r>
              <a:rPr lang="zh-CN" altLang="en-US" sz="3200">
                <a:solidFill>
                  <a:schemeClr val="tx1"/>
                </a:solidFill>
              </a:rPr>
              <a:t>徐轲 —— 业务逻辑以及智能合约设计开发</a:t>
            </a:r>
            <a:endParaRPr lang="zh-CN" altLang="en-US" sz="3200"/>
          </a:p>
          <a:p>
            <a:endParaRPr lang="zh-CN" altLang="en-US" sz="3200"/>
          </a:p>
          <a:p>
            <a:r>
              <a:rPr lang="zh-CN" altLang="en-US" sz="3200">
                <a:solidFill>
                  <a:schemeClr val="tx1"/>
                </a:solidFill>
              </a:rPr>
              <a:t>任柏俊  —— 前端界面整体设计</a:t>
            </a:r>
            <a:endParaRPr lang="zh-CN" altLang="en-US" sz="3200">
              <a:solidFill>
                <a:schemeClr val="tx1"/>
              </a:solidFill>
            </a:endParaRPr>
          </a:p>
          <a:p>
            <a:endParaRPr lang="zh-CN" altLang="en-US" sz="3200" b="1" dirty="0">
              <a:solidFill>
                <a:schemeClr val="accent2"/>
              </a:solidFill>
              <a:sym typeface="+mn-ea"/>
            </a:endParaRPr>
          </a:p>
          <a:p>
            <a:r>
              <a:rPr lang="zh-CN" altLang="en-US" sz="3200" dirty="0">
                <a:solidFill>
                  <a:schemeClr val="tx1"/>
                </a:solidFill>
                <a:sym typeface="+mn-ea"/>
              </a:rPr>
              <a:t>王浩丞 —— 前端界面开发</a:t>
            </a:r>
            <a:endParaRPr lang="zh-CN" altLang="en-US" sz="3200" b="1" dirty="0">
              <a:solidFill>
                <a:schemeClr val="accent2"/>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前端测试</a:t>
            </a:r>
            <a:endParaRPr lang="zh-CN" altLang="en-US"/>
          </a:p>
        </p:txBody>
      </p:sp>
      <p:grpSp>
        <p:nvGrpSpPr>
          <p:cNvPr id="8" name="组合 7"/>
          <p:cNvGrpSpPr/>
          <p:nvPr userDrawn="1"/>
        </p:nvGrpSpPr>
        <p:grpSpPr>
          <a:xfrm>
            <a:off x="309197" y="4799235"/>
            <a:ext cx="4706540" cy="1381632"/>
            <a:chOff x="6091" y="5376"/>
            <a:chExt cx="11514" cy="3380"/>
          </a:xfrm>
        </p:grpSpPr>
        <p:pic>
          <p:nvPicPr>
            <p:cNvPr id="6" name="图片 5" descr="upload_post_object_v2_598824824"/>
            <p:cNvPicPr>
              <a:picLocks noChangeAspect="1"/>
            </p:cNvPicPr>
            <p:nvPr/>
          </p:nvPicPr>
          <p:blipFill>
            <a:blip r:embed="rId1"/>
            <a:stretch>
              <a:fillRect/>
            </a:stretch>
          </p:blipFill>
          <p:spPr>
            <a:xfrm>
              <a:off x="9295" y="5376"/>
              <a:ext cx="8311" cy="3381"/>
            </a:xfrm>
            <a:prstGeom prst="rect">
              <a:avLst/>
            </a:prstGeom>
            <a:effectLst>
              <a:outerShdw blurRad="190500" dist="63500" dir="2700000" algn="tl" rotWithShape="0">
                <a:srgbClr val="000000">
                  <a:alpha val="30000"/>
                </a:srgbClr>
              </a:outerShdw>
            </a:effectLst>
          </p:spPr>
        </p:pic>
        <p:pic>
          <p:nvPicPr>
            <p:cNvPr id="5" name="图片 4" descr="upload_post_object_v2_773052124"/>
            <p:cNvPicPr>
              <a:picLocks noChangeAspect="1"/>
            </p:cNvPicPr>
            <p:nvPr/>
          </p:nvPicPr>
          <p:blipFill>
            <a:blip r:embed="rId2"/>
            <a:srcRect l="31167" r="29000"/>
            <a:stretch>
              <a:fillRect/>
            </a:stretch>
          </p:blipFill>
          <p:spPr>
            <a:xfrm>
              <a:off x="6091" y="5376"/>
              <a:ext cx="2565" cy="3381"/>
            </a:xfrm>
            <a:prstGeom prst="rect">
              <a:avLst/>
            </a:prstGeom>
            <a:ln w="12700" cmpd="sng">
              <a:noFill/>
              <a:prstDash val="solid"/>
              <a:miter lim="800000"/>
              <a:headEnd/>
              <a:tailEnd/>
            </a:ln>
            <a:effectLst>
              <a:outerShdw blurRad="190500" dist="63500" dir="2700000" algn="tl" rotWithShape="0">
                <a:srgbClr val="000000">
                  <a:alpha val="30000"/>
                </a:srgbClr>
              </a:outerShdw>
            </a:effectLst>
          </p:spPr>
        </p:pic>
      </p:grpSp>
      <p:sp>
        <p:nvSpPr>
          <p:cNvPr id="9" name="文本框 8"/>
          <p:cNvSpPr txBox="1"/>
          <p:nvPr userDrawn="1"/>
        </p:nvSpPr>
        <p:spPr>
          <a:xfrm>
            <a:off x="515679" y="935959"/>
            <a:ext cx="11269482" cy="1836460"/>
          </a:xfrm>
          <a:prstGeom prst="rect">
            <a:avLst/>
          </a:prstGeom>
        </p:spPr>
        <p:txBody>
          <a:bodyPr wrap="square" rtlCol="0">
            <a:noAutofit/>
          </a:bodyPr>
          <a:p>
            <a:pPr>
              <a:lnSpc>
                <a:spcPct val="120000"/>
              </a:lnSpc>
            </a:pPr>
            <a:r>
              <a:rPr lang="zh-CN" altLang="en-US" sz="2400"/>
              <a:t>以</a:t>
            </a:r>
            <a:r>
              <a:rPr lang="en-US" altLang="zh-CN" sz="2400"/>
              <a:t> </a:t>
            </a:r>
            <a:r>
              <a:rPr lang="en-US" altLang="zh-CN" sz="2400" b="1" u="sng"/>
              <a:t>Jest</a:t>
            </a:r>
            <a:r>
              <a:rPr lang="en-US" altLang="zh-CN" sz="2400"/>
              <a:t> </a:t>
            </a:r>
            <a:r>
              <a:rPr lang="zh-CN" altLang="en-US" sz="2400"/>
              <a:t>为主要框架，</a:t>
            </a:r>
            <a:r>
              <a:rPr lang="en-US" altLang="zh-CN" sz="2400" b="1" u="sng"/>
              <a:t>React Native Testing Library</a:t>
            </a:r>
            <a:r>
              <a:rPr lang="en-US" altLang="zh-CN" sz="2400"/>
              <a:t> (community</a:t>
            </a:r>
            <a:r>
              <a:rPr lang="zh-CN" altLang="en-US" sz="2400"/>
              <a:t>-</a:t>
            </a:r>
            <a:r>
              <a:rPr lang="en-US" altLang="zh-CN" sz="2400"/>
              <a:t>driven) </a:t>
            </a:r>
            <a:r>
              <a:rPr lang="zh-CN" altLang="en-US" sz="2400"/>
              <a:t>为辅，编写可靠而真实的测试用例。</a:t>
            </a:r>
            <a:endParaRPr lang="zh-CN" altLang="en-US" sz="2400"/>
          </a:p>
          <a:p>
            <a:pPr>
              <a:lnSpc>
                <a:spcPct val="120000"/>
              </a:lnSpc>
            </a:pPr>
            <a:r>
              <a:rPr lang="en-US" altLang="zh-CN" sz="2400">
                <a:solidFill>
                  <a:schemeClr val="tx1"/>
                </a:solidFill>
              </a:rPr>
              <a:t>Mock</a:t>
            </a:r>
            <a:r>
              <a:rPr lang="zh-CN" altLang="en-US" sz="2400">
                <a:solidFill>
                  <a:schemeClr val="tx1"/>
                </a:solidFill>
              </a:rPr>
              <a:t> 功能采用 </a:t>
            </a:r>
            <a:r>
              <a:rPr lang="en-US" altLang="zh-CN" sz="2400" b="1" u="sng">
                <a:solidFill>
                  <a:schemeClr val="tx1"/>
                </a:solidFill>
              </a:rPr>
              <a:t>MirageJS</a:t>
            </a:r>
            <a:r>
              <a:rPr lang="zh-CN" altLang="en-US" sz="2400">
                <a:solidFill>
                  <a:schemeClr val="tx1"/>
                </a:solidFill>
              </a:rPr>
              <a:t>。</a:t>
            </a:r>
            <a:endParaRPr lang="zh-CN" altLang="en-US"/>
          </a:p>
        </p:txBody>
      </p:sp>
      <p:pic>
        <p:nvPicPr>
          <p:cNvPr id="10" name="图片 9" descr="upload_post_object_v2_729172424"/>
          <p:cNvPicPr>
            <a:picLocks noChangeAspect="1"/>
          </p:cNvPicPr>
          <p:nvPr/>
        </p:nvPicPr>
        <p:blipFill>
          <a:blip r:embed="rId3"/>
          <a:stretch>
            <a:fillRect/>
          </a:stretch>
        </p:blipFill>
        <p:spPr>
          <a:xfrm>
            <a:off x="6411431" y="1582345"/>
            <a:ext cx="5478714" cy="2299594"/>
          </a:xfrm>
          <a:prstGeom prst="rect">
            <a:avLst/>
          </a:prstGeom>
          <a:effectLst>
            <a:outerShdw blurRad="190500" dist="63500" dir="2700000" algn="tl" rotWithShape="0">
              <a:srgbClr val="000000">
                <a:alpha val="30000"/>
              </a:srgbClr>
            </a:outerShdw>
          </a:effectLst>
        </p:spPr>
      </p:pic>
      <p:pic>
        <p:nvPicPr>
          <p:cNvPr id="11" name="图片 10" descr="upload_post_object_v2_590782844"/>
          <p:cNvPicPr>
            <a:picLocks noChangeAspect="1"/>
          </p:cNvPicPr>
          <p:nvPr/>
        </p:nvPicPr>
        <p:blipFill>
          <a:blip r:embed="rId4"/>
          <a:srcRect l="4841" t="9405" r="5365" b="9455"/>
          <a:stretch>
            <a:fillRect/>
          </a:stretch>
        </p:blipFill>
        <p:spPr>
          <a:xfrm>
            <a:off x="7381686" y="4059717"/>
            <a:ext cx="4508436" cy="2121612"/>
          </a:xfrm>
          <a:prstGeom prst="rect">
            <a:avLst/>
          </a:prstGeom>
          <a:effectLst/>
        </p:spPr>
      </p:pic>
      <p:pic>
        <p:nvPicPr>
          <p:cNvPr id="12" name="图片 11" descr="upload_post_object_v2_211531797"/>
          <p:cNvPicPr>
            <a:picLocks noChangeAspect="1"/>
          </p:cNvPicPr>
          <p:nvPr/>
        </p:nvPicPr>
        <p:blipFill>
          <a:blip r:embed="rId5"/>
          <a:srcRect t="36702" b="36850"/>
          <a:stretch>
            <a:fillRect/>
          </a:stretch>
        </p:blipFill>
        <p:spPr>
          <a:xfrm>
            <a:off x="5097690" y="5224641"/>
            <a:ext cx="2161771" cy="763073"/>
          </a:xfrm>
          <a:prstGeom prst="rect">
            <a:avLst/>
          </a:prstGeom>
          <a:effectLst>
            <a:outerShdw blurRad="190500" dist="63500" dir="5400000" algn="t" rotWithShape="0">
              <a:srgbClr val="000000">
                <a:alpha val="30000"/>
              </a:srgbClr>
            </a:outerShdw>
          </a:effectLst>
        </p:spPr>
      </p:pic>
      <p:sp>
        <p:nvSpPr>
          <p:cNvPr id="15" name="文本框 14"/>
          <p:cNvSpPr txBox="1"/>
          <p:nvPr userDrawn="1"/>
        </p:nvSpPr>
        <p:spPr>
          <a:xfrm>
            <a:off x="515679" y="2594483"/>
            <a:ext cx="5582183" cy="2204750"/>
          </a:xfrm>
          <a:prstGeom prst="rect">
            <a:avLst/>
          </a:prstGeom>
        </p:spPr>
        <p:txBody>
          <a:bodyPr wrap="square" rtlCol="0">
            <a:noAutofit/>
          </a:bodyPr>
          <a:p>
            <a:pPr algn="just">
              <a:lnSpc>
                <a:spcPct val="120000"/>
              </a:lnSpc>
            </a:pPr>
            <a:r>
              <a:rPr lang="zh-CN" altLang="en-US" sz="2400"/>
              <a:t>测试用例作为代码的一部分，同样被高度重视，尤其在 </a:t>
            </a:r>
            <a:r>
              <a:rPr lang="en-US" altLang="zh-CN" sz="2400"/>
              <a:t>TDD </a:t>
            </a:r>
            <a:r>
              <a:rPr lang="zh-CN" altLang="en-US" sz="2400"/>
              <a:t>中。我们的测试用例覆盖率高，能全面模拟软件的 </a:t>
            </a:r>
            <a:r>
              <a:rPr lang="en-US" altLang="zh-CN" sz="2400"/>
              <a:t>use cases</a:t>
            </a:r>
            <a:r>
              <a:rPr lang="zh-CN" altLang="en-US" sz="2400"/>
              <a:t>，符合用户的操作习惯和使用情形。</a:t>
            </a: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单元测试</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6141720" y="2657351"/>
            <a:ext cx="5889172" cy="2030095"/>
          </a:xfrm>
          <a:prstGeom prst="rect">
            <a:avLst/>
          </a:prstGeom>
          <a:noFill/>
        </p:spPr>
        <p:txBody>
          <a:bodyPr wrap="square" rtlCol="0">
            <a:spAutoFit/>
          </a:bodyPr>
          <a:lstStyle/>
          <a:p>
            <a:pPr>
              <a:lnSpc>
                <a:spcPct val="150000"/>
              </a:lnSpc>
            </a:pPr>
            <a:r>
              <a:rPr lang="zh-CN" altLang="en-US" sz="2800" dirty="0">
                <a:latin typeface="等线" panose="02010600030101010101" pitchFamily="2" charset="-122"/>
                <a:ea typeface="等线" panose="02010600030101010101" pitchFamily="2" charset="-122"/>
              </a:rPr>
              <a:t>使用单元测试保证代码质量与正确性</a:t>
            </a:r>
            <a:endParaRPr lang="en-US" altLang="zh-CN" sz="2800" dirty="0">
              <a:latin typeface="等线" panose="02010600030101010101" pitchFamily="2" charset="-122"/>
              <a:ea typeface="等线" panose="02010600030101010101" pitchFamily="2" charset="-122"/>
            </a:endParaRPr>
          </a:p>
          <a:p>
            <a:pPr>
              <a:lnSpc>
                <a:spcPct val="150000"/>
              </a:lnSpc>
            </a:pPr>
            <a:endParaRPr lang="en-US" altLang="zh-CN" sz="2800" dirty="0">
              <a:effectLst/>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代码覆盖率基本达到</a:t>
            </a:r>
            <a:r>
              <a:rPr lang="en-US" altLang="zh-CN" sz="2800" u="sng" dirty="0">
                <a:latin typeface="等线" panose="02010600030101010101" pitchFamily="2" charset="-122"/>
                <a:ea typeface="等线" panose="02010600030101010101" pitchFamily="2" charset="-122"/>
              </a:rPr>
              <a:t>100%</a:t>
            </a:r>
            <a:endParaRPr lang="en-US" altLang="zh-CN" sz="2800" u="sng" dirty="0">
              <a:effectLst/>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410496" y="952946"/>
            <a:ext cx="2450270" cy="5081393"/>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2"/>
          <a:stretch>
            <a:fillRect/>
          </a:stretch>
        </p:blipFill>
        <p:spPr>
          <a:xfrm>
            <a:off x="2260924" y="1185453"/>
            <a:ext cx="3328212" cy="3560271"/>
          </a:xfrm>
          <a:prstGeom prst="rect">
            <a:avLst/>
          </a:prstGeom>
          <a:effectLst>
            <a:outerShdw blurRad="50800" dist="38100" dir="2700000" algn="tl" rotWithShape="0">
              <a:prstClr val="black">
                <a:alpha val="40000"/>
              </a:prstClr>
            </a:outerShdw>
          </a:effectLst>
        </p:spPr>
      </p:pic>
      <p:pic>
        <p:nvPicPr>
          <p:cNvPr id="2" name="图片 1" descr="upload_post_object_v2_476712601"/>
          <p:cNvPicPr>
            <a:picLocks noChangeAspect="1"/>
          </p:cNvPicPr>
          <p:nvPr/>
        </p:nvPicPr>
        <p:blipFill>
          <a:blip r:embed="rId3"/>
          <a:stretch>
            <a:fillRect/>
          </a:stretch>
        </p:blipFill>
        <p:spPr>
          <a:xfrm>
            <a:off x="1921576" y="4198025"/>
            <a:ext cx="4006877" cy="1631156"/>
          </a:xfrm>
          <a:prstGeom prst="rect">
            <a:avLst/>
          </a:prstGeom>
          <a:effectLst>
            <a:outerShdw blurRad="190500" dist="63500" algn="l" rotWithShape="0">
              <a:srgbClr val="000000">
                <a:alpha val="3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冒烟测试</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983790" y="128660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5607027" y="2090737"/>
            <a:ext cx="5889172" cy="2676525"/>
          </a:xfrm>
          <a:prstGeom prst="rect">
            <a:avLst/>
          </a:prstGeom>
          <a:noFill/>
        </p:spPr>
        <p:txBody>
          <a:bodyPr wrap="square" rtlCol="0">
            <a:spAutoFit/>
          </a:bodyPr>
          <a:lstStyle/>
          <a:p>
            <a:pPr>
              <a:lnSpc>
                <a:spcPct val="150000"/>
              </a:lnSpc>
            </a:pPr>
            <a:r>
              <a:rPr lang="zh-CN" altLang="en-US" sz="2800" dirty="0">
                <a:latin typeface="等线" panose="02010600030101010101" pitchFamily="2" charset="-122"/>
                <a:ea typeface="等线" panose="02010600030101010101" pitchFamily="2" charset="-122"/>
              </a:rPr>
              <a:t>我们编写了一系列的基于</a:t>
            </a:r>
            <a:r>
              <a:rPr lang="en-US" altLang="zh-CN" sz="2800" dirty="0">
                <a:latin typeface="等线" panose="02010600030101010101" pitchFamily="2" charset="-122"/>
                <a:ea typeface="等线" panose="02010600030101010101" pitchFamily="2" charset="-122"/>
              </a:rPr>
              <a:t>python</a:t>
            </a:r>
            <a:r>
              <a:rPr lang="zh-CN" altLang="en-US" sz="2800" dirty="0">
                <a:latin typeface="等线" panose="02010600030101010101" pitchFamily="2" charset="-122"/>
                <a:ea typeface="等线" panose="02010600030101010101" pitchFamily="2" charset="-122"/>
              </a:rPr>
              <a:t>的自动化冒烟测试，对业务逻辑以及</a:t>
            </a:r>
            <a:r>
              <a:rPr lang="en-US" altLang="zh-CN" sz="2800" dirty="0">
                <a:latin typeface="等线" panose="02010600030101010101" pitchFamily="2" charset="-122"/>
                <a:ea typeface="等线" panose="02010600030101010101" pitchFamily="2" charset="-122"/>
              </a:rPr>
              <a:t>API</a:t>
            </a:r>
            <a:r>
              <a:rPr lang="zh-CN" altLang="en-US" sz="2800" dirty="0">
                <a:latin typeface="等线" panose="02010600030101010101" pitchFamily="2" charset="-122"/>
                <a:ea typeface="等线" panose="02010600030101010101" pitchFamily="2" charset="-122"/>
              </a:rPr>
              <a:t>的语义进行功能测试。在后期与前端对接后可作为回归测试。</a:t>
            </a:r>
            <a:endParaRPr lang="en-US" altLang="zh-CN" sz="2800" dirty="0">
              <a:effectLst/>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srcRect r="73838" b="188"/>
          <a:stretch>
            <a:fillRect/>
          </a:stretch>
        </p:blipFill>
        <p:spPr>
          <a:xfrm>
            <a:off x="840938" y="1651795"/>
            <a:ext cx="1385846" cy="3954529"/>
          </a:xfrm>
          <a:prstGeom prst="rect">
            <a:avLst/>
          </a:prstGeom>
          <a:effectLst>
            <a:outerShdw blurRad="50800" dist="38100" dir="2700000" algn="tl" rotWithShape="0">
              <a:prstClr val="black">
                <a:alpha val="40000"/>
              </a:prstClr>
            </a:outerShdw>
          </a:effectLst>
        </p:spPr>
      </p:pic>
      <p:pic>
        <p:nvPicPr>
          <p:cNvPr id="3" name="图片 2" descr="upload_post_object_v2_005437114"/>
          <p:cNvPicPr>
            <a:picLocks noChangeAspect="1"/>
          </p:cNvPicPr>
          <p:nvPr/>
        </p:nvPicPr>
        <p:blipFill>
          <a:blip r:embed="rId2"/>
          <a:stretch>
            <a:fillRect/>
          </a:stretch>
        </p:blipFill>
        <p:spPr>
          <a:xfrm>
            <a:off x="840938" y="3982641"/>
            <a:ext cx="4766072" cy="2071193"/>
          </a:xfrm>
          <a:prstGeom prst="rect">
            <a:avLst/>
          </a:prstGeom>
          <a:effectLst>
            <a:outerShdw blurRad="190500" dist="63500" dir="2700000" algn="tl" rotWithShape="0">
              <a:srgbClr val="000000">
                <a:alpha val="3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压力测试</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410595" y="2047083"/>
            <a:ext cx="4865235" cy="2982595"/>
          </a:xfrm>
          <a:prstGeom prst="rect">
            <a:avLst/>
          </a:prstGeom>
          <a:noFill/>
        </p:spPr>
        <p:txBody>
          <a:bodyPr wrap="square" rtlCol="0">
            <a:noAutofit/>
          </a:bodyPr>
          <a:lstStyle/>
          <a:p>
            <a:pPr>
              <a:lnSpc>
                <a:spcPct val="150000"/>
              </a:lnSpc>
            </a:pPr>
            <a:r>
              <a:rPr lang="zh-CN" altLang="en-US" sz="2800" dirty="0">
                <a:latin typeface="等线" panose="02010600030101010101" pitchFamily="2" charset="-122"/>
                <a:ea typeface="等线" panose="02010600030101010101" pitchFamily="2" charset="-122"/>
              </a:rPr>
              <a:t>使用</a:t>
            </a:r>
            <a:r>
              <a:rPr lang="en-US" altLang="zh-CN" sz="2800" dirty="0">
                <a:latin typeface="等线" panose="02010600030101010101" pitchFamily="2" charset="-122"/>
                <a:ea typeface="等线" panose="02010600030101010101" pitchFamily="2" charset="-122"/>
              </a:rPr>
              <a:t>Locust</a:t>
            </a:r>
            <a:r>
              <a:rPr lang="zh-CN" altLang="en-US" sz="2800" dirty="0">
                <a:latin typeface="等线" panose="02010600030101010101" pitchFamily="2" charset="-122"/>
                <a:ea typeface="等线" panose="02010600030101010101" pitchFamily="2" charset="-122"/>
              </a:rPr>
              <a:t>模拟高并发读写混合的测试情况，</a:t>
            </a:r>
            <a:r>
              <a:rPr lang="zh-CN" altLang="en-US" sz="2800" dirty="0">
                <a:effectLst/>
                <a:latin typeface="等线" panose="02010600030101010101" pitchFamily="2" charset="-122"/>
                <a:ea typeface="等线" panose="02010600030101010101" pitchFamily="2" charset="-122"/>
              </a:rPr>
              <a:t>在</a:t>
            </a:r>
            <a:r>
              <a:rPr lang="en-US" altLang="zh-CN" sz="2800" dirty="0">
                <a:effectLst/>
                <a:latin typeface="等线" panose="02010600030101010101" pitchFamily="2" charset="-122"/>
                <a:ea typeface="等线" panose="02010600030101010101" pitchFamily="2" charset="-122"/>
              </a:rPr>
              <a:t>100</a:t>
            </a:r>
            <a:r>
              <a:rPr lang="zh-CN" altLang="en-US" sz="2800" dirty="0">
                <a:effectLst/>
                <a:latin typeface="等线" panose="02010600030101010101" pitchFamily="2" charset="-122"/>
                <a:ea typeface="等线" panose="02010600030101010101" pitchFamily="2" charset="-122"/>
              </a:rPr>
              <a:t>个用户场景下表现良好</a:t>
            </a:r>
            <a:endParaRPr lang="en-US" altLang="zh-CN" sz="2800" dirty="0">
              <a:effectLst/>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stretch>
            <a:fillRect/>
          </a:stretch>
        </p:blipFill>
        <p:spPr>
          <a:xfrm>
            <a:off x="5407885" y="967041"/>
            <a:ext cx="6446217" cy="497964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压力测试</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endParaRPr lang="zh-CN" altLang="en-US"/>
          </a:p>
        </p:txBody>
      </p:sp>
      <p:pic>
        <p:nvPicPr>
          <p:cNvPr id="7" name="图片 6" descr="upload_post_object_v2_562881062"/>
          <p:cNvPicPr>
            <a:picLocks noChangeAspect="1"/>
          </p:cNvPicPr>
          <p:nvPr/>
        </p:nvPicPr>
        <p:blipFill>
          <a:blip r:embed="rId1"/>
          <a:stretch>
            <a:fillRect/>
          </a:stretch>
        </p:blipFill>
        <p:spPr>
          <a:xfrm>
            <a:off x="5372338" y="766763"/>
            <a:ext cx="6103977" cy="5155265"/>
          </a:xfrm>
          <a:prstGeom prst="rect">
            <a:avLst/>
          </a:prstGeom>
        </p:spPr>
      </p:pic>
      <p:sp>
        <p:nvSpPr>
          <p:cNvPr id="8" name="文本框 7"/>
          <p:cNvSpPr txBox="1"/>
          <p:nvPr/>
        </p:nvSpPr>
        <p:spPr>
          <a:xfrm>
            <a:off x="386782" y="1761333"/>
            <a:ext cx="4865235" cy="3558380"/>
          </a:xfrm>
          <a:prstGeom prst="rect">
            <a:avLst/>
          </a:prstGeom>
          <a:noFill/>
        </p:spPr>
        <p:txBody>
          <a:bodyPr wrap="square" rtlCol="0">
            <a:noAutofit/>
          </a:bodyPr>
          <a:p>
            <a:pPr>
              <a:lnSpc>
                <a:spcPct val="150000"/>
              </a:lnSpc>
            </a:pPr>
            <a:r>
              <a:rPr lang="zh-CN" altLang="en-US" sz="2400" dirty="0">
                <a:latin typeface="微软雅黑" charset="0"/>
                <a:ea typeface="微软雅黑" charset="0"/>
                <a:cs typeface="微软雅黑" charset="0"/>
              </a:rPr>
              <a:t>使用 </a:t>
            </a:r>
            <a:r>
              <a:rPr lang="en-US" altLang="zh-CN" sz="2400" dirty="0">
                <a:latin typeface="微软雅黑" charset="0"/>
                <a:ea typeface="微软雅黑" charset="0"/>
                <a:cs typeface="微软雅黑" charset="0"/>
              </a:rPr>
              <a:t>Locust </a:t>
            </a:r>
            <a:r>
              <a:rPr lang="zh-CN" altLang="en-US" sz="2400" dirty="0">
                <a:latin typeface="微软雅黑" charset="0"/>
                <a:ea typeface="微软雅黑" charset="0"/>
                <a:cs typeface="微软雅黑" charset="0"/>
              </a:rPr>
              <a:t>模拟高并发读写混合的测试情况，</a:t>
            </a:r>
            <a:r>
              <a:rPr lang="zh-CN" altLang="en-US" sz="2400" dirty="0">
                <a:effectLst/>
                <a:latin typeface="微软雅黑" charset="0"/>
                <a:ea typeface="微软雅黑" charset="0"/>
                <a:cs typeface="微软雅黑" charset="0"/>
              </a:rPr>
              <a:t>在 </a:t>
            </a:r>
            <a:r>
              <a:rPr lang="en-US" altLang="zh-CN" sz="2400" dirty="0">
                <a:effectLst/>
                <a:latin typeface="微软雅黑" charset="0"/>
                <a:ea typeface="微软雅黑" charset="0"/>
                <a:cs typeface="微软雅黑" charset="0"/>
              </a:rPr>
              <a:t>1000 </a:t>
            </a:r>
            <a:r>
              <a:rPr lang="zh-CN" altLang="en-US" sz="2400" dirty="0">
                <a:effectLst/>
                <a:latin typeface="微软雅黑" charset="0"/>
                <a:ea typeface="微软雅黑" charset="0"/>
                <a:cs typeface="微软雅黑" charset="0"/>
              </a:rPr>
              <a:t>个用户平均的时延也小于 </a:t>
            </a:r>
            <a:r>
              <a:rPr lang="en-US" altLang="zh-CN" sz="2400" dirty="0">
                <a:effectLst/>
                <a:latin typeface="微软雅黑" charset="0"/>
                <a:ea typeface="微软雅黑" charset="0"/>
                <a:cs typeface="微软雅黑" charset="0"/>
              </a:rPr>
              <a:t>3s</a:t>
            </a:r>
            <a:r>
              <a:rPr lang="zh-CN" altLang="en-US" sz="2400" dirty="0">
                <a:effectLst/>
                <a:latin typeface="微软雅黑" charset="0"/>
                <a:ea typeface="微软雅黑" charset="0"/>
                <a:cs typeface="微软雅黑" charset="0"/>
              </a:rPr>
              <a:t>，但是对于一些查询由于数据库性能的瓶颈，导致较慢。</a:t>
            </a:r>
            <a:endParaRPr lang="en-US" altLang="zh-CN" sz="2400" dirty="0">
              <a:effectLst/>
              <a:latin typeface="微软雅黑" charset="0"/>
              <a:ea typeface="微软雅黑" charset="0"/>
              <a:cs typeface="微软雅黑"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端到端测试</a:t>
            </a:r>
            <a:endParaRPr lang="zh-CN" altLang="en-US"/>
          </a:p>
        </p:txBody>
      </p:sp>
      <p:pic>
        <p:nvPicPr>
          <p:cNvPr id="5" name="图片 4" descr="upload_post_object_v2_447121288"/>
          <p:cNvPicPr>
            <a:picLocks noChangeAspect="1"/>
          </p:cNvPicPr>
          <p:nvPr/>
        </p:nvPicPr>
        <p:blipFill>
          <a:blip r:embed="rId1"/>
          <a:stretch>
            <a:fillRect/>
          </a:stretch>
        </p:blipFill>
        <p:spPr>
          <a:xfrm>
            <a:off x="8403299" y="1249323"/>
            <a:ext cx="2201724" cy="4538056"/>
          </a:xfrm>
          <a:prstGeom prst="rect">
            <a:avLst/>
          </a:prstGeom>
        </p:spPr>
      </p:pic>
      <p:pic>
        <p:nvPicPr>
          <p:cNvPr id="6" name="图片 5" descr="upload_post_object_v2_566512913"/>
          <p:cNvPicPr>
            <a:picLocks noChangeAspect="1"/>
          </p:cNvPicPr>
          <p:nvPr/>
        </p:nvPicPr>
        <p:blipFill>
          <a:blip r:embed="rId2"/>
          <a:stretch>
            <a:fillRect/>
          </a:stretch>
        </p:blipFill>
        <p:spPr>
          <a:xfrm>
            <a:off x="4985043" y="1249323"/>
            <a:ext cx="2221913" cy="4538035"/>
          </a:xfrm>
          <a:prstGeom prst="rect">
            <a:avLst/>
          </a:prstGeom>
        </p:spPr>
      </p:pic>
      <p:pic>
        <p:nvPicPr>
          <p:cNvPr id="7" name="图片 6" descr="upload_post_object_v2_965676860"/>
          <p:cNvPicPr>
            <a:picLocks noChangeAspect="1"/>
          </p:cNvPicPr>
          <p:nvPr/>
        </p:nvPicPr>
        <p:blipFill>
          <a:blip r:embed="rId3"/>
          <a:stretch>
            <a:fillRect/>
          </a:stretch>
        </p:blipFill>
        <p:spPr>
          <a:xfrm>
            <a:off x="1475912" y="1249364"/>
            <a:ext cx="2214745" cy="45788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端到端测试</a:t>
            </a:r>
            <a:endParaRPr lang="zh-CN" altLang="en-US"/>
          </a:p>
        </p:txBody>
      </p:sp>
      <p:pic>
        <p:nvPicPr>
          <p:cNvPr id="8" name="图片 7" descr="upload_post_object_v2_152801643"/>
          <p:cNvPicPr>
            <a:picLocks noChangeAspect="1"/>
          </p:cNvPicPr>
          <p:nvPr/>
        </p:nvPicPr>
        <p:blipFill>
          <a:blip r:embed="rId1"/>
          <a:stretch>
            <a:fillRect/>
          </a:stretch>
        </p:blipFill>
        <p:spPr>
          <a:xfrm>
            <a:off x="259306" y="1361685"/>
            <a:ext cx="8502385" cy="1793472"/>
          </a:xfrm>
          <a:prstGeom prst="rect">
            <a:avLst/>
          </a:prstGeom>
        </p:spPr>
      </p:pic>
      <p:pic>
        <p:nvPicPr>
          <p:cNvPr id="10" name="图片 9" descr="upload_post_object_v2_329902210"/>
          <p:cNvPicPr>
            <a:picLocks noChangeAspect="1"/>
          </p:cNvPicPr>
          <p:nvPr/>
        </p:nvPicPr>
        <p:blipFill>
          <a:blip r:embed="rId2"/>
          <a:stretch>
            <a:fillRect/>
          </a:stretch>
        </p:blipFill>
        <p:spPr>
          <a:xfrm>
            <a:off x="259318" y="3488136"/>
            <a:ext cx="8502372" cy="1179040"/>
          </a:xfrm>
          <a:prstGeom prst="rect">
            <a:avLst/>
          </a:prstGeom>
        </p:spPr>
      </p:pic>
      <p:pic>
        <p:nvPicPr>
          <p:cNvPr id="11" name="图片 10" descr="upload_post_object_v2_788490245"/>
          <p:cNvPicPr>
            <a:picLocks noChangeAspect="1"/>
          </p:cNvPicPr>
          <p:nvPr/>
        </p:nvPicPr>
        <p:blipFill>
          <a:blip r:embed="rId3"/>
          <a:stretch>
            <a:fillRect/>
          </a:stretch>
        </p:blipFill>
        <p:spPr>
          <a:xfrm>
            <a:off x="9093130" y="916781"/>
            <a:ext cx="2747636" cy="48696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测试小结</a:t>
            </a:r>
            <a:endParaRPr lang="zh-CN" altLang="en-US" dirty="0"/>
          </a:p>
        </p:txBody>
      </p:sp>
      <p:sp>
        <p:nvSpPr>
          <p:cNvPr id="4" name="文本占位符 3"/>
          <p:cNvSpPr>
            <a:spLocks noGrp="1"/>
          </p:cNvSpPr>
          <p:nvPr>
            <p:ph type="body" sz="quarter" idx="12"/>
          </p:nvPr>
        </p:nvSpPr>
        <p:spPr>
          <a:xfrm>
            <a:off x="354775" y="6331744"/>
            <a:ext cx="4151344" cy="419100"/>
          </a:xfrm>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graphicFrame>
        <p:nvGraphicFramePr>
          <p:cNvPr id="40" name="表格 39"/>
          <p:cNvGraphicFramePr>
            <a:graphicFrameLocks noGrp="1"/>
          </p:cNvGraphicFramePr>
          <p:nvPr/>
        </p:nvGraphicFramePr>
        <p:xfrm>
          <a:off x="5554504" y="1796732"/>
          <a:ext cx="5976620" cy="3264535"/>
        </p:xfrm>
        <a:graphic>
          <a:graphicData uri="http://schemas.openxmlformats.org/drawingml/2006/table">
            <a:tbl>
              <a:tblPr firstRow="1" bandRow="1">
                <a:tableStyleId>{5C22544A-7EE6-4342-B048-85BDC9FD1C3A}</a:tableStyleId>
              </a:tblPr>
              <a:tblGrid>
                <a:gridCol w="2988310"/>
                <a:gridCol w="2988310"/>
              </a:tblGrid>
              <a:tr h="549910">
                <a:tc>
                  <a:txBody>
                    <a:bodyPr/>
                    <a:lstStyle/>
                    <a:p>
                      <a:pPr algn="ctr"/>
                      <a:r>
                        <a:rPr lang="zh-CN" altLang="en-US" dirty="0"/>
                        <a:t>测试类型</a:t>
                      </a:r>
                      <a:endParaRPr lang="zh-CN" altLang="en-US" dirty="0"/>
                    </a:p>
                  </a:txBody>
                  <a:tcPr>
                    <a:solidFill>
                      <a:schemeClr val="accent2"/>
                    </a:solidFill>
                  </a:tcPr>
                </a:tc>
                <a:tc>
                  <a:txBody>
                    <a:bodyPr/>
                    <a:lstStyle/>
                    <a:p>
                      <a:pPr algn="ctr"/>
                      <a:r>
                        <a:rPr lang="zh-CN" altLang="en-US" dirty="0"/>
                        <a:t>小计</a:t>
                      </a:r>
                      <a:endParaRPr lang="zh-CN" altLang="en-US" dirty="0"/>
                    </a:p>
                  </a:txBody>
                  <a:tcPr>
                    <a:solidFill>
                      <a:schemeClr val="accent2"/>
                    </a:solidFill>
                  </a:tcPr>
                </a:tc>
              </a:tr>
              <a:tr h="549910">
                <a:tc>
                  <a:txBody>
                    <a:bodyPr/>
                    <a:lstStyle/>
                    <a:p>
                      <a:pPr algn="ctr"/>
                      <a:r>
                        <a:rPr lang="zh-CN" altLang="en-US" dirty="0">
                          <a:solidFill>
                            <a:schemeClr val="tx1">
                              <a:lumMod val="75000"/>
                              <a:lumOff val="25000"/>
                            </a:schemeClr>
                          </a:solidFill>
                        </a:rPr>
                        <a:t>单元测试</a:t>
                      </a: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r>
                        <a:rPr lang="en-US" altLang="zh-CN" dirty="0">
                          <a:solidFill>
                            <a:schemeClr val="tx1">
                              <a:lumMod val="75000"/>
                              <a:lumOff val="25000"/>
                            </a:schemeClr>
                          </a:solidFill>
                        </a:rPr>
                        <a:t>378</a:t>
                      </a:r>
                      <a:endParaRPr lang="zh-CN" altLang="en-US" dirty="0">
                        <a:solidFill>
                          <a:schemeClr val="tx1">
                            <a:lumMod val="75000"/>
                            <a:lumOff val="25000"/>
                          </a:schemeClr>
                        </a:solidFill>
                      </a:endParaRPr>
                    </a:p>
                  </a:txBody>
                  <a:tcPr>
                    <a:solidFill>
                      <a:schemeClr val="accent6">
                        <a:lumMod val="40000"/>
                        <a:lumOff val="60000"/>
                      </a:schemeClr>
                    </a:solidFill>
                  </a:tcPr>
                </a:tc>
              </a:tr>
              <a:tr h="549275">
                <a:tc>
                  <a:txBody>
                    <a:bodyPr/>
                    <a:lstStyle/>
                    <a:p>
                      <a:pPr algn="ctr"/>
                      <a:r>
                        <a:rPr lang="zh-CN" altLang="en-US" dirty="0">
                          <a:solidFill>
                            <a:schemeClr val="tx1">
                              <a:lumMod val="75000"/>
                              <a:lumOff val="25000"/>
                            </a:schemeClr>
                          </a:solidFill>
                        </a:rPr>
                        <a:t>冒烟测试</a:t>
                      </a: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r>
                        <a:rPr lang="en-US" altLang="zh-CN" dirty="0">
                          <a:solidFill>
                            <a:schemeClr val="tx1">
                              <a:lumMod val="75000"/>
                              <a:lumOff val="25000"/>
                            </a:schemeClr>
                          </a:solidFill>
                        </a:rPr>
                        <a:t>20</a:t>
                      </a:r>
                      <a:endParaRPr lang="zh-CN" altLang="en-US" dirty="0">
                        <a:solidFill>
                          <a:schemeClr val="tx1">
                            <a:lumMod val="75000"/>
                            <a:lumOff val="25000"/>
                          </a:schemeClr>
                        </a:solidFill>
                      </a:endParaRPr>
                    </a:p>
                  </a:txBody>
                  <a:tcPr>
                    <a:solidFill>
                      <a:schemeClr val="accent6">
                        <a:lumMod val="40000"/>
                        <a:lumOff val="60000"/>
                      </a:schemeClr>
                    </a:solidFill>
                  </a:tcPr>
                </a:tc>
              </a:tr>
              <a:tr h="515620">
                <a:tc>
                  <a:txBody>
                    <a:bodyPr/>
                    <a:lstStyle/>
                    <a:p>
                      <a:pPr algn="ctr"/>
                      <a:r>
                        <a:rPr lang="zh-CN" altLang="en-US" dirty="0">
                          <a:solidFill>
                            <a:schemeClr val="tx1">
                              <a:lumMod val="75000"/>
                              <a:lumOff val="25000"/>
                            </a:schemeClr>
                          </a:solidFill>
                        </a:rPr>
                        <a:t>性能测试</a:t>
                      </a: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r>
                        <a:rPr lang="en-US" altLang="zh-CN" dirty="0">
                          <a:solidFill>
                            <a:schemeClr val="tx1">
                              <a:lumMod val="75000"/>
                              <a:lumOff val="25000"/>
                            </a:schemeClr>
                          </a:solidFill>
                        </a:rPr>
                        <a:t>5</a:t>
                      </a:r>
                      <a:endParaRPr lang="zh-CN" altLang="en-US" dirty="0">
                        <a:solidFill>
                          <a:schemeClr val="tx1">
                            <a:lumMod val="75000"/>
                            <a:lumOff val="25000"/>
                          </a:schemeClr>
                        </a:solidFill>
                      </a:endParaRPr>
                    </a:p>
                  </a:txBody>
                  <a:tcPr>
                    <a:solidFill>
                      <a:schemeClr val="accent6">
                        <a:lumMod val="40000"/>
                        <a:lumOff val="60000"/>
                      </a:schemeClr>
                    </a:solidFill>
                  </a:tcPr>
                </a:tc>
              </a:tr>
              <a:tr h="549910">
                <a:tc>
                  <a:txBody>
                    <a:bodyPr/>
                    <a:lstStyle/>
                    <a:p>
                      <a:pPr algn="ctr"/>
                      <a:r>
                        <a:rPr lang="zh-CN" altLang="en-US" dirty="0">
                          <a:solidFill>
                            <a:schemeClr val="tx1">
                              <a:lumMod val="75000"/>
                              <a:lumOff val="25000"/>
                            </a:schemeClr>
                          </a:solidFill>
                        </a:rPr>
                        <a:t>端到端测试</a:t>
                      </a: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r>
                        <a:rPr lang="en-US" altLang="zh-CN" dirty="0">
                          <a:solidFill>
                            <a:schemeClr val="tx1">
                              <a:lumMod val="75000"/>
                              <a:lumOff val="25000"/>
                            </a:schemeClr>
                          </a:solidFill>
                        </a:rPr>
                        <a:t>12</a:t>
                      </a:r>
                      <a:endParaRPr lang="zh-CN" altLang="en-US" dirty="0">
                        <a:solidFill>
                          <a:schemeClr val="tx1">
                            <a:lumMod val="75000"/>
                            <a:lumOff val="25000"/>
                          </a:schemeClr>
                        </a:solidFill>
                      </a:endParaRPr>
                    </a:p>
                  </a:txBody>
                  <a:tcPr>
                    <a:solidFill>
                      <a:schemeClr val="accent6">
                        <a:lumMod val="40000"/>
                        <a:lumOff val="60000"/>
                      </a:schemeClr>
                    </a:solidFill>
                  </a:tcPr>
                </a:tc>
              </a:tr>
              <a:tr h="549910">
                <a:tc>
                  <a:txBody>
                    <a:bodyPr/>
                    <a:lstStyle/>
                    <a:p>
                      <a:pPr algn="ctr"/>
                      <a:r>
                        <a:rPr lang="zh-CN" altLang="en-US" dirty="0"/>
                        <a:t>合计</a:t>
                      </a:r>
                      <a:endParaRPr lang="zh-CN" altLang="en-US" dirty="0"/>
                    </a:p>
                  </a:txBody>
                  <a:tcPr>
                    <a:solidFill>
                      <a:schemeClr val="accent4"/>
                    </a:solidFill>
                  </a:tcPr>
                </a:tc>
                <a:tc>
                  <a:txBody>
                    <a:bodyPr/>
                    <a:lstStyle/>
                    <a:p>
                      <a:pPr algn="ctr"/>
                      <a:r>
                        <a:rPr lang="en-US" altLang="zh-CN" dirty="0"/>
                        <a:t>413</a:t>
                      </a:r>
                      <a:endParaRPr lang="zh-CN" altLang="en-US" dirty="0"/>
                    </a:p>
                  </a:txBody>
                  <a:tcPr>
                    <a:solidFill>
                      <a:schemeClr val="accent4"/>
                    </a:solidFill>
                  </a:tcPr>
                </a:tc>
              </a:tr>
            </a:tbl>
          </a:graphicData>
        </a:graphic>
      </p:graphicFrame>
      <p:pic>
        <p:nvPicPr>
          <p:cNvPr id="6" name="图片 5" descr="upload_post_object_v2_207601112"/>
          <p:cNvPicPr>
            <a:picLocks noChangeAspect="1"/>
          </p:cNvPicPr>
          <p:nvPr/>
        </p:nvPicPr>
        <p:blipFill>
          <a:blip r:embed="rId1"/>
          <a:stretch>
            <a:fillRect/>
          </a:stretch>
        </p:blipFill>
        <p:spPr>
          <a:xfrm>
            <a:off x="836724" y="1796772"/>
            <a:ext cx="3425522" cy="2583656"/>
          </a:xfrm>
          <a:prstGeom prst="rect">
            <a:avLst/>
          </a:prstGeom>
          <a:effectLst>
            <a:outerShdw blurRad="190500" dist="63500" algn="l" rotWithShape="0">
              <a:srgbClr val="000000">
                <a:alpha val="3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项目整体管理</a:t>
            </a:r>
            <a:endParaRPr lang="zh-CN" altLang="en-US" dirty="0"/>
          </a:p>
        </p:txBody>
      </p:sp>
      <p:sp>
        <p:nvSpPr>
          <p:cNvPr id="5" name="文本占位符 4"/>
          <p:cNvSpPr>
            <a:spLocks noGrp="1"/>
          </p:cNvSpPr>
          <p:nvPr>
            <p:ph type="body" sz="quarter" idx="11"/>
          </p:nvPr>
        </p:nvSpPr>
        <p:spPr/>
        <p:txBody>
          <a:bodyPr/>
          <a:lstStyle/>
          <a:p>
            <a:r>
              <a:rPr lang="zh-CN" altLang="en-US" dirty="0"/>
              <a:t>请在此输入文字说明</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使用</a:t>
            </a:r>
            <a:r>
              <a:rPr lang="en-US" altLang="zh-CN" dirty="0"/>
              <a:t>Github</a:t>
            </a:r>
            <a:r>
              <a:rPr lang="zh-CN" altLang="en-US" dirty="0"/>
              <a:t>进行协作开发</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6286535" y="1778783"/>
            <a:ext cx="5605840" cy="332295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微软雅黑" charset="0"/>
                <a:ea typeface="微软雅黑" charset="0"/>
                <a:cs typeface="微软雅黑" charset="0"/>
              </a:rPr>
              <a:t>将 </a:t>
            </a:r>
            <a:r>
              <a:rPr lang="en-US" altLang="zh-CN" sz="2800" dirty="0">
                <a:latin typeface="微软雅黑" charset="0"/>
                <a:ea typeface="微软雅黑" charset="0"/>
                <a:cs typeface="微软雅黑" charset="0"/>
              </a:rPr>
              <a:t>Github </a:t>
            </a:r>
            <a:r>
              <a:rPr lang="zh-CN" altLang="en-US" sz="2800" dirty="0">
                <a:latin typeface="微软雅黑" charset="0"/>
                <a:ea typeface="微软雅黑" charset="0"/>
                <a:cs typeface="微软雅黑" charset="0"/>
              </a:rPr>
              <a:t>作为远程仓库</a:t>
            </a:r>
            <a:endParaRPr lang="en-US" altLang="zh-CN" sz="2800" dirty="0">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zh-CN" altLang="en-US" sz="2800" dirty="0">
                <a:latin typeface="微软雅黑" charset="0"/>
                <a:ea typeface="微软雅黑" charset="0"/>
                <a:cs typeface="微软雅黑" charset="0"/>
              </a:rPr>
              <a:t>使用 </a:t>
            </a:r>
            <a:r>
              <a:rPr lang="en-US" altLang="zh-CN" sz="2800" dirty="0">
                <a:latin typeface="微软雅黑" charset="0"/>
                <a:ea typeface="微软雅黑" charset="0"/>
                <a:cs typeface="微软雅黑" charset="0"/>
              </a:rPr>
              <a:t>Issue / Pull Request </a:t>
            </a:r>
            <a:r>
              <a:rPr lang="zh-CN" altLang="en-US" sz="2800" dirty="0">
                <a:latin typeface="微软雅黑" charset="0"/>
                <a:ea typeface="微软雅黑" charset="0"/>
                <a:cs typeface="微软雅黑" charset="0"/>
              </a:rPr>
              <a:t>进行多人协作</a:t>
            </a:r>
            <a:endParaRPr lang="en-US" altLang="zh-CN" sz="2800" dirty="0">
              <a:latin typeface="微软雅黑" charset="0"/>
              <a:ea typeface="微软雅黑" charset="0"/>
              <a:cs typeface="微软雅黑" charset="0"/>
            </a:endParaRPr>
          </a:p>
          <a:p>
            <a:pPr marL="457200" indent="-457200">
              <a:lnSpc>
                <a:spcPct val="150000"/>
              </a:lnSpc>
              <a:buFont typeface="Arial" panose="020B0604020202020204" pitchFamily="34" charset="0"/>
              <a:buChar char="•"/>
            </a:pPr>
            <a:r>
              <a:rPr lang="en-US" altLang="zh-CN" sz="2800" dirty="0">
                <a:latin typeface="微软雅黑" charset="0"/>
                <a:ea typeface="微软雅黑" charset="0"/>
                <a:cs typeface="微软雅黑" charset="0"/>
              </a:rPr>
              <a:t>Commit message </a:t>
            </a:r>
            <a:r>
              <a:rPr lang="zh-CN" altLang="en-US" sz="2800" dirty="0">
                <a:latin typeface="微软雅黑" charset="0"/>
                <a:ea typeface="微软雅黑" charset="0"/>
                <a:cs typeface="微软雅黑" charset="0"/>
              </a:rPr>
              <a:t>符合规范，易于理解</a:t>
            </a:r>
            <a:endParaRPr lang="zh-CN" altLang="en-US" sz="2800" dirty="0">
              <a:latin typeface="微软雅黑" charset="0"/>
              <a:ea typeface="微软雅黑" charset="0"/>
              <a:cs typeface="微软雅黑" charset="0"/>
            </a:endParaRPr>
          </a:p>
        </p:txBody>
      </p:sp>
      <p:pic>
        <p:nvPicPr>
          <p:cNvPr id="10" name="图片 9"/>
          <p:cNvPicPr>
            <a:picLocks noChangeAspect="1"/>
          </p:cNvPicPr>
          <p:nvPr/>
        </p:nvPicPr>
        <p:blipFill rotWithShape="1">
          <a:blip r:embed="rId1"/>
          <a:srcRect t="8179"/>
          <a:stretch>
            <a:fillRect/>
          </a:stretch>
        </p:blipFill>
        <p:spPr>
          <a:xfrm>
            <a:off x="233365" y="758206"/>
            <a:ext cx="2509989" cy="4733364"/>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2"/>
          <a:stretch>
            <a:fillRect/>
          </a:stretch>
        </p:blipFill>
        <p:spPr>
          <a:xfrm>
            <a:off x="1075351" y="1125217"/>
            <a:ext cx="2678196" cy="5072470"/>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nvPicPr>
        <p:blipFill>
          <a:blip r:embed="rId3"/>
          <a:stretch>
            <a:fillRect/>
          </a:stretch>
        </p:blipFill>
        <p:spPr>
          <a:xfrm>
            <a:off x="2461831" y="2124510"/>
            <a:ext cx="3174634" cy="419378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55420" y="3666694"/>
            <a:ext cx="10248277"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34742"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824374"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p:cNvSpPr txBox="1"/>
          <p:nvPr/>
        </p:nvSpPr>
        <p:spPr>
          <a:xfrm>
            <a:off x="1863444"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endParaRPr lang="en-US" b="1" dirty="0">
              <a:solidFill>
                <a:schemeClr val="bg1">
                  <a:lumMod val="50000"/>
                </a:schemeClr>
              </a:solidFill>
              <a:latin typeface="+mn-ea"/>
            </a:endParaRPr>
          </a:p>
        </p:txBody>
      </p:sp>
      <p:sp>
        <p:nvSpPr>
          <p:cNvPr id="6" name="ïṩľîḓé"/>
          <p:cNvSpPr txBox="1"/>
          <p:nvPr/>
        </p:nvSpPr>
        <p:spPr>
          <a:xfrm>
            <a:off x="535307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endParaRPr lang="en-US" sz="5400" b="1" dirty="0">
              <a:solidFill>
                <a:schemeClr val="bg1">
                  <a:lumMod val="50000"/>
                </a:schemeClr>
              </a:solidFill>
              <a:latin typeface="+mn-ea"/>
            </a:endParaRPr>
          </a:p>
        </p:txBody>
      </p:sp>
      <p:sp>
        <p:nvSpPr>
          <p:cNvPr id="7" name="îṩľiḑé"/>
          <p:cNvSpPr txBox="1"/>
          <p:nvPr/>
        </p:nvSpPr>
        <p:spPr>
          <a:xfrm>
            <a:off x="8842711"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endParaRPr lang="en-US" b="1" dirty="0">
              <a:solidFill>
                <a:schemeClr val="bg1">
                  <a:lumMod val="50000"/>
                </a:schemeClr>
              </a:solidFill>
              <a:latin typeface="+mn-ea"/>
            </a:endParaRPr>
          </a:p>
        </p:txBody>
      </p:sp>
      <p:sp>
        <p:nvSpPr>
          <p:cNvPr id="8" name="îṩľiďé"/>
          <p:cNvSpPr txBox="1"/>
          <p:nvPr/>
        </p:nvSpPr>
        <p:spPr>
          <a:xfrm>
            <a:off x="1863444"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04</a:t>
            </a:r>
            <a:endParaRPr lang="en-US" sz="5400" b="1" dirty="0">
              <a:solidFill>
                <a:schemeClr val="bg1">
                  <a:lumMod val="50000"/>
                </a:schemeClr>
              </a:solidFill>
              <a:latin typeface="+mn-ea"/>
            </a:endParaRPr>
          </a:p>
        </p:txBody>
      </p:sp>
      <p:sp>
        <p:nvSpPr>
          <p:cNvPr id="9" name="îŝḻîḓê"/>
          <p:cNvSpPr txBox="1"/>
          <p:nvPr/>
        </p:nvSpPr>
        <p:spPr>
          <a:xfrm>
            <a:off x="5353077" y="3941899"/>
            <a:ext cx="1452962" cy="864121"/>
          </a:xfrm>
          <a:prstGeom prst="rect">
            <a:avLst/>
          </a:prstGeom>
          <a:noFill/>
        </p:spPr>
        <p:txBody>
          <a:bodyPr wrap="square" lIns="91440" tIns="45720" rIns="91440" bIns="45720">
            <a:normAutofit fontScale="8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rgbClr val="898989"/>
                </a:solidFill>
                <a:latin typeface="+mn-ea"/>
              </a:rPr>
              <a:t>05</a:t>
            </a:r>
            <a:endParaRPr lang="en-US" b="1" dirty="0">
              <a:solidFill>
                <a:srgbClr val="898989"/>
              </a:solidFill>
              <a:latin typeface="+mn-ea"/>
            </a:endParaRPr>
          </a:p>
        </p:txBody>
      </p:sp>
      <p:sp>
        <p:nvSpPr>
          <p:cNvPr id="10" name="iṣļïḑe"/>
          <p:cNvSpPr txBox="1"/>
          <p:nvPr/>
        </p:nvSpPr>
        <p:spPr>
          <a:xfrm>
            <a:off x="8842711"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06</a:t>
            </a:r>
            <a:endParaRPr lang="en-US" sz="5400" b="1" dirty="0">
              <a:solidFill>
                <a:schemeClr val="bg1">
                  <a:lumMod val="50000"/>
                </a:schemeClr>
              </a:solidFill>
              <a:latin typeface="+mn-ea"/>
            </a:endParaRPr>
          </a:p>
        </p:txBody>
      </p:sp>
      <p:sp>
        <p:nvSpPr>
          <p:cNvPr id="11" name="矩形 10"/>
          <p:cNvSpPr/>
          <p:nvPr/>
        </p:nvSpPr>
        <p:spPr>
          <a:xfrm>
            <a:off x="1343429" y="2527369"/>
            <a:ext cx="2493005" cy="784940"/>
          </a:xfrm>
          <a:prstGeom prst="rect">
            <a:avLst/>
          </a:prstGeom>
        </p:spPr>
        <p:txBody>
          <a:bodyPr wrap="square">
            <a:noAutofit/>
          </a:bodyPr>
          <a:lstStyle/>
          <a:p>
            <a:pPr algn="ctr">
              <a:lnSpc>
                <a:spcPct val="130000"/>
              </a:lnSpc>
            </a:pPr>
            <a:r>
              <a:rPr lang="zh-CN" altLang="en-US" b="1" dirty="0">
                <a:solidFill>
                  <a:schemeClr val="bg1">
                    <a:lumMod val="50000"/>
                  </a:schemeClr>
                </a:solidFill>
              </a:rPr>
              <a:t>项目展示</a:t>
            </a:r>
            <a:endParaRPr lang="zh-CN" altLang="en-US" b="1" dirty="0">
              <a:solidFill>
                <a:schemeClr val="bg1">
                  <a:lumMod val="50000"/>
                </a:schemeClr>
              </a:solidFill>
            </a:endParaRPr>
          </a:p>
        </p:txBody>
      </p:sp>
      <p:sp>
        <p:nvSpPr>
          <p:cNvPr id="12" name="矩形 11"/>
          <p:cNvSpPr/>
          <p:nvPr/>
        </p:nvSpPr>
        <p:spPr>
          <a:xfrm>
            <a:off x="1696162" y="4897434"/>
            <a:ext cx="1787525" cy="450850"/>
          </a:xfrm>
          <a:prstGeom prst="rect">
            <a:avLst/>
          </a:prstGeom>
        </p:spPr>
        <p:txBody>
          <a:bodyPr wrap="none">
            <a:spAutoFit/>
          </a:bodyPr>
          <a:lstStyle/>
          <a:p>
            <a:pPr algn="ctr">
              <a:lnSpc>
                <a:spcPct val="130000"/>
              </a:lnSpc>
            </a:pPr>
            <a:r>
              <a:rPr lang="zh-CN" altLang="en-US" b="1" dirty="0">
                <a:solidFill>
                  <a:schemeClr val="bg1">
                    <a:lumMod val="50000"/>
                  </a:schemeClr>
                </a:solidFill>
              </a:rPr>
              <a:t>持续集成与测试</a:t>
            </a:r>
            <a:endParaRPr lang="zh-CN" altLang="en-US" b="1" dirty="0">
              <a:solidFill>
                <a:schemeClr val="bg1">
                  <a:lumMod val="50000"/>
                </a:schemeClr>
              </a:solidFill>
            </a:endParaRPr>
          </a:p>
        </p:txBody>
      </p:sp>
      <p:sp>
        <p:nvSpPr>
          <p:cNvPr id="13" name="矩形 12"/>
          <p:cNvSpPr/>
          <p:nvPr/>
        </p:nvSpPr>
        <p:spPr>
          <a:xfrm>
            <a:off x="5530443" y="2527369"/>
            <a:ext cx="1099820" cy="450850"/>
          </a:xfrm>
          <a:prstGeom prst="rect">
            <a:avLst/>
          </a:prstGeom>
        </p:spPr>
        <p:txBody>
          <a:bodyPr wrap="none">
            <a:spAutoFit/>
          </a:bodyPr>
          <a:lstStyle/>
          <a:p>
            <a:pPr algn="ctr">
              <a:lnSpc>
                <a:spcPct val="130000"/>
              </a:lnSpc>
            </a:pPr>
            <a:r>
              <a:rPr lang="zh-CN" altLang="en-US" b="1" dirty="0">
                <a:solidFill>
                  <a:schemeClr val="bg1">
                    <a:lumMod val="50000"/>
                  </a:schemeClr>
                </a:solidFill>
              </a:rPr>
              <a:t>产品特色</a:t>
            </a:r>
            <a:endParaRPr lang="zh-CN" altLang="en-US" b="1" dirty="0">
              <a:solidFill>
                <a:schemeClr val="bg1">
                  <a:lumMod val="50000"/>
                </a:schemeClr>
              </a:solidFill>
            </a:endParaRPr>
          </a:p>
        </p:txBody>
      </p:sp>
      <p:sp>
        <p:nvSpPr>
          <p:cNvPr id="14" name="矩形 13"/>
          <p:cNvSpPr/>
          <p:nvPr/>
        </p:nvSpPr>
        <p:spPr>
          <a:xfrm>
            <a:off x="8676222" y="2527369"/>
            <a:ext cx="1787525" cy="810260"/>
          </a:xfrm>
          <a:prstGeom prst="rect">
            <a:avLst/>
          </a:prstGeom>
        </p:spPr>
        <p:txBody>
          <a:bodyPr wrap="none">
            <a:spAutoFit/>
          </a:bodyPr>
          <a:lstStyle/>
          <a:p>
            <a:pPr algn="ctr">
              <a:lnSpc>
                <a:spcPct val="130000"/>
              </a:lnSpc>
            </a:pPr>
            <a:r>
              <a:rPr lang="zh-CN" altLang="en-US" b="1" dirty="0">
                <a:solidFill>
                  <a:schemeClr val="bg1">
                    <a:lumMod val="50000"/>
                  </a:schemeClr>
                </a:solidFill>
              </a:rPr>
              <a:t>架构与关键技术</a:t>
            </a:r>
            <a:endParaRPr lang="zh-CN" altLang="en-US" b="1" dirty="0">
              <a:solidFill>
                <a:schemeClr val="bg1">
                  <a:lumMod val="50000"/>
                </a:schemeClr>
              </a:solidFill>
            </a:endParaRPr>
          </a:p>
          <a:p>
            <a:pPr algn="ctr">
              <a:lnSpc>
                <a:spcPct val="130000"/>
              </a:lnSpc>
            </a:pPr>
            <a:endParaRPr lang="zh-CN" altLang="en-US" b="1" dirty="0">
              <a:solidFill>
                <a:schemeClr val="bg1">
                  <a:lumMod val="50000"/>
                </a:schemeClr>
              </a:solidFill>
            </a:endParaRPr>
          </a:p>
        </p:txBody>
      </p:sp>
      <p:sp>
        <p:nvSpPr>
          <p:cNvPr id="15" name="矩形 14"/>
          <p:cNvSpPr/>
          <p:nvPr/>
        </p:nvSpPr>
        <p:spPr>
          <a:xfrm>
            <a:off x="5299619" y="4897434"/>
            <a:ext cx="1558290" cy="450850"/>
          </a:xfrm>
          <a:prstGeom prst="rect">
            <a:avLst/>
          </a:prstGeom>
        </p:spPr>
        <p:txBody>
          <a:bodyPr wrap="none">
            <a:spAutoFit/>
          </a:bodyPr>
          <a:lstStyle/>
          <a:p>
            <a:pPr algn="ctr">
              <a:lnSpc>
                <a:spcPct val="130000"/>
              </a:lnSpc>
            </a:pPr>
            <a:r>
              <a:rPr lang="zh-CN" altLang="en-US" b="1" dirty="0">
                <a:solidFill>
                  <a:srgbClr val="898989"/>
                </a:solidFill>
              </a:rPr>
              <a:t>项目整体管理</a:t>
            </a:r>
            <a:endParaRPr lang="zh-CN" altLang="en-US" b="1" dirty="0">
              <a:solidFill>
                <a:srgbClr val="898989"/>
              </a:solidFill>
            </a:endParaRPr>
          </a:p>
        </p:txBody>
      </p:sp>
      <p:sp>
        <p:nvSpPr>
          <p:cNvPr id="16" name="矩形 15"/>
          <p:cNvSpPr/>
          <p:nvPr/>
        </p:nvSpPr>
        <p:spPr>
          <a:xfrm>
            <a:off x="8904668" y="4897434"/>
            <a:ext cx="1329055" cy="450850"/>
          </a:xfrm>
          <a:prstGeom prst="rect">
            <a:avLst/>
          </a:prstGeom>
        </p:spPr>
        <p:txBody>
          <a:bodyPr wrap="none">
            <a:spAutoFit/>
          </a:bodyPr>
          <a:lstStyle/>
          <a:p>
            <a:pPr algn="ctr">
              <a:lnSpc>
                <a:spcPct val="130000"/>
              </a:lnSpc>
            </a:pPr>
            <a:r>
              <a:rPr lang="zh-CN" altLang="en-US" b="1" dirty="0">
                <a:solidFill>
                  <a:schemeClr val="bg1">
                    <a:lumMod val="50000"/>
                  </a:schemeClr>
                </a:solidFill>
              </a:rPr>
              <a:t>总结与展望</a:t>
            </a:r>
            <a:endParaRPr lang="zh-CN" altLang="en-US" b="1" dirty="0">
              <a:solidFill>
                <a:schemeClr val="bg1">
                  <a:lumMod val="50000"/>
                </a:schemeClr>
              </a:solidFill>
            </a:endParaRPr>
          </a:p>
        </p:txBody>
      </p:sp>
      <p:pic>
        <p:nvPicPr>
          <p:cNvPr id="18" name="图片 17"/>
          <p:cNvPicPr>
            <a:picLocks noChangeAspect="1"/>
          </p:cNvPicPr>
          <p:nvPr/>
        </p:nvPicPr>
        <p:blipFill>
          <a:blip r:embed="rId1"/>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rotWithShape="1">
          <a:blip r:embed="rId2" cstate="print"/>
          <a:srcRect r="1346"/>
          <a:stretch>
            <a:fillRect/>
          </a:stretch>
        </p:blipFill>
        <p:spPr>
          <a:xfrm>
            <a:off x="516" y="6041797"/>
            <a:ext cx="12166903" cy="411617"/>
          </a:xfrm>
          <a:prstGeom prst="rect">
            <a:avLst/>
          </a:prstGeom>
        </p:spPr>
      </p:pic>
      <p:sp>
        <p:nvSpPr>
          <p:cNvPr id="20" name="矩形 19"/>
          <p:cNvSpPr/>
          <p:nvPr/>
        </p:nvSpPr>
        <p:spPr>
          <a:xfrm>
            <a:off x="5646000" y="3626732"/>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前端项目结构</a:t>
            </a:r>
            <a:endParaRPr lang="zh-CN" altLang="en-US"/>
          </a:p>
        </p:txBody>
      </p:sp>
      <p:pic>
        <p:nvPicPr>
          <p:cNvPr id="5" name="图片 4" descr="upload_post_object_v2_579363821"/>
          <p:cNvPicPr>
            <a:picLocks noChangeAspect="1"/>
          </p:cNvPicPr>
          <p:nvPr/>
        </p:nvPicPr>
        <p:blipFill>
          <a:blip r:embed="rId1"/>
          <a:stretch>
            <a:fillRect/>
          </a:stretch>
        </p:blipFill>
        <p:spPr>
          <a:xfrm>
            <a:off x="6234565" y="222575"/>
            <a:ext cx="5512025" cy="5777699"/>
          </a:xfrm>
          <a:prstGeom prst="rect">
            <a:avLst/>
          </a:prstGeom>
        </p:spPr>
      </p:pic>
      <p:pic>
        <p:nvPicPr>
          <p:cNvPr id="6" name="图片 5" descr="upload_post_object_v2_391214184"/>
          <p:cNvPicPr>
            <a:picLocks noChangeAspect="1"/>
          </p:cNvPicPr>
          <p:nvPr/>
        </p:nvPicPr>
        <p:blipFill>
          <a:blip r:embed="rId2"/>
          <a:stretch>
            <a:fillRect/>
          </a:stretch>
        </p:blipFill>
        <p:spPr>
          <a:xfrm>
            <a:off x="3176391" y="3953023"/>
            <a:ext cx="2879580" cy="2248718"/>
          </a:xfrm>
          <a:prstGeom prst="rect">
            <a:avLst/>
          </a:prstGeom>
          <a:ln w="12700" cmpd="sng">
            <a:solidFill>
              <a:srgbClr val="AEB5C0">
                <a:alpha val="100000"/>
              </a:srgbClr>
            </a:solidFill>
            <a:prstDash val="solid"/>
            <a:miter lim="800000"/>
            <a:headEnd/>
            <a:tailEnd/>
          </a:ln>
        </p:spPr>
      </p:pic>
      <p:sp>
        <p:nvSpPr>
          <p:cNvPr id="7" name="文本框 6"/>
          <p:cNvSpPr txBox="1"/>
          <p:nvPr userDrawn="1"/>
        </p:nvSpPr>
        <p:spPr>
          <a:xfrm>
            <a:off x="319094" y="935959"/>
            <a:ext cx="5612073" cy="2783034"/>
          </a:xfrm>
          <a:prstGeom prst="rect">
            <a:avLst/>
          </a:prstGeom>
        </p:spPr>
        <p:txBody>
          <a:bodyPr wrap="square" rtlCol="0">
            <a:noAutofit/>
          </a:bodyPr>
          <a:p>
            <a:pPr marL="342900" indent="-342900" algn="just">
              <a:lnSpc>
                <a:spcPct val="120000"/>
              </a:lnSpc>
              <a:buFont typeface="Wingdings" panose="05000000000000000000" charset="0"/>
              <a:buChar char="•"/>
            </a:pPr>
            <a:r>
              <a:rPr lang="zh-CN" altLang="en-US" sz="2400"/>
              <a:t>根目录各种配置文件，例如保存项目管理</a:t>
            </a:r>
            <a:r>
              <a:rPr lang="en-US" altLang="zh-CN" sz="2400"/>
              <a:t>/</a:t>
            </a:r>
            <a:r>
              <a:rPr lang="zh-CN" altLang="en-US" sz="2400"/>
              <a:t>构建工具 </a:t>
            </a:r>
            <a:r>
              <a:rPr lang="en-US" altLang="zh-CN" sz="2400"/>
              <a:t>Expo Go, Dotenv, ESLint, babel, NodeJS...</a:t>
            </a:r>
            <a:endParaRPr lang="en-US" altLang="zh-CN" sz="2400"/>
          </a:p>
          <a:p>
            <a:pPr marL="342900" indent="-342900" algn="just">
              <a:lnSpc>
                <a:spcPct val="120000"/>
              </a:lnSpc>
              <a:buFont typeface="Wingdings" panose="05000000000000000000" charset="0"/>
              <a:buChar char="•"/>
            </a:pPr>
            <a:r>
              <a:rPr lang="en-US" altLang="zh-CN" sz="2400"/>
              <a:t>android/ </a:t>
            </a:r>
            <a:r>
              <a:rPr lang="zh-CN" altLang="en-US" sz="2400"/>
              <a:t>和 </a:t>
            </a:r>
            <a:r>
              <a:rPr lang="en-US" altLang="zh-CN" sz="2400"/>
              <a:t>ios/ </a:t>
            </a:r>
            <a:r>
              <a:rPr lang="zh-CN" altLang="en-US" sz="2400"/>
              <a:t>目录分别保存对应平台的原生代码。</a:t>
            </a:r>
            <a:endParaRPr lang="zh-CN" altLang="en-US" sz="2400"/>
          </a:p>
          <a:p>
            <a:pPr marL="342900" indent="-342900" algn="just">
              <a:lnSpc>
                <a:spcPct val="120000"/>
              </a:lnSpc>
              <a:buFont typeface="Wingdings" panose="05000000000000000000" charset="0"/>
              <a:buChar char="•"/>
            </a:pPr>
            <a:r>
              <a:rPr lang="en-US" altLang="zh-CN" sz="2400"/>
              <a:t>src/ </a:t>
            </a:r>
            <a:r>
              <a:rPr lang="zh-CN" altLang="en-US" sz="2400"/>
              <a:t>目录被高度模块化。</a:t>
            </a:r>
            <a:endParaRPr lang="zh-CN" altLang="en-US" sz="2400"/>
          </a:p>
          <a:p>
            <a:pPr indent="0" algn="just">
              <a:lnSpc>
                <a:spcPct val="120000"/>
              </a:lnSpc>
              <a:buNone/>
            </a:pPr>
            <a:endParaRPr lang="zh-CN" altLang="en-US" sz="2400"/>
          </a:p>
        </p:txBody>
      </p:sp>
      <p:sp>
        <p:nvSpPr>
          <p:cNvPr id="8" name="文本框 7"/>
          <p:cNvSpPr txBox="1"/>
          <p:nvPr userDrawn="1"/>
        </p:nvSpPr>
        <p:spPr>
          <a:xfrm>
            <a:off x="319094" y="3953063"/>
            <a:ext cx="2684318" cy="2047207"/>
          </a:xfrm>
          <a:prstGeom prst="rect">
            <a:avLst/>
          </a:prstGeom>
        </p:spPr>
        <p:txBody>
          <a:bodyPr wrap="square" rtlCol="0">
            <a:noAutofit/>
          </a:bodyPr>
          <a:p>
            <a:pPr marL="285750" indent="-285750" algn="just">
              <a:lnSpc>
                <a:spcPct val="120000"/>
              </a:lnSpc>
              <a:buFont typeface="Wingdings" panose="05000000000000000000" charset="0"/>
              <a:buChar char="•"/>
            </a:pPr>
            <a:r>
              <a:rPr lang="zh-CN" altLang="en-US" sz="2400"/>
              <a:t>测试用例一般保存在同级目录的 </a:t>
            </a:r>
            <a:r>
              <a:rPr lang="en-US" altLang="zh-CN" sz="2400"/>
              <a:t>__test__ </a:t>
            </a:r>
            <a:r>
              <a:rPr lang="zh-CN" altLang="en-US" sz="2400"/>
              <a:t>文件夹下。</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后端项目结构</a:t>
            </a:r>
            <a:endParaRPr lang="zh-CN" altLang="en-US"/>
          </a:p>
        </p:txBody>
      </p:sp>
      <p:pic>
        <p:nvPicPr>
          <p:cNvPr id="5" name="图片 4" descr="upload_post_object_v2_710183135"/>
          <p:cNvPicPr>
            <a:picLocks noChangeAspect="1"/>
          </p:cNvPicPr>
          <p:nvPr/>
        </p:nvPicPr>
        <p:blipFill>
          <a:blip r:embed="rId1"/>
          <a:stretch>
            <a:fillRect/>
          </a:stretch>
        </p:blipFill>
        <p:spPr>
          <a:xfrm>
            <a:off x="431726" y="845344"/>
            <a:ext cx="6991821" cy="4881563"/>
          </a:xfrm>
          <a:prstGeom prst="rect">
            <a:avLst/>
          </a:prstGeom>
        </p:spPr>
      </p:pic>
      <p:sp>
        <p:nvSpPr>
          <p:cNvPr id="6" name="文本框 5"/>
          <p:cNvSpPr txBox="1"/>
          <p:nvPr userDrawn="1"/>
        </p:nvSpPr>
        <p:spPr>
          <a:xfrm>
            <a:off x="7733109" y="1017984"/>
            <a:ext cx="3714750" cy="4246245"/>
          </a:xfrm>
          <a:prstGeom prst="rect">
            <a:avLst/>
          </a:prstGeom>
        </p:spPr>
        <p:txBody>
          <a:bodyPr wrap="square" rtlCol="0">
            <a:noAutofit/>
          </a:bodyPr>
          <a:p>
            <a:r>
              <a:rPr lang="zh-CN" altLang="en-US"/>
              <a:t>后端由于采用微服务，故采用领域驱动开发，所以单一领域的代码存储于不同的仓库内。</a:t>
            </a:r>
            <a:endParaRPr lang="zh-CN" altLang="en-US"/>
          </a:p>
          <a:p>
            <a:endParaRPr lang="en-US" altLang="zh-CN"/>
          </a:p>
          <a:p>
            <a:r>
              <a:rPr lang="en-US" altLang="zh-CN"/>
              <a:t>Middleware</a:t>
            </a:r>
            <a:r>
              <a:rPr lang="zh-CN" altLang="en-US"/>
              <a:t>为业务节点</a:t>
            </a:r>
            <a:endParaRPr lang="zh-CN" altLang="en-US"/>
          </a:p>
          <a:p>
            <a:endParaRPr lang="zh-CN" altLang="en-US"/>
          </a:p>
          <a:p>
            <a:r>
              <a:rPr lang="en-US" altLang="zh-CN">
                <a:solidFill>
                  <a:schemeClr val="tx1"/>
                </a:solidFill>
              </a:rPr>
              <a:t>ChainCodes </a:t>
            </a:r>
            <a:r>
              <a:rPr lang="zh-CN" altLang="en-US">
                <a:solidFill>
                  <a:schemeClr val="tx1"/>
                </a:solidFill>
              </a:rPr>
              <a:t>为智能合约节点</a:t>
            </a:r>
            <a:endParaRPr lang="zh-CN" altLang="en-US">
              <a:solidFill>
                <a:schemeClr val="tx1"/>
              </a:solidFill>
            </a:endParaRPr>
          </a:p>
          <a:p>
            <a:endParaRPr lang="zh-CN" altLang="en-US"/>
          </a:p>
          <a:p>
            <a:r>
              <a:rPr lang="en-US" altLang="zh-CN">
                <a:solidFill>
                  <a:schemeClr val="tx1"/>
                </a:solidFill>
              </a:rPr>
              <a:t>Blockchains </a:t>
            </a:r>
            <a:r>
              <a:rPr lang="zh-CN" altLang="en-US">
                <a:solidFill>
                  <a:schemeClr val="tx1"/>
                </a:solidFill>
              </a:rPr>
              <a:t>包含</a:t>
            </a:r>
            <a:r>
              <a:rPr lang="en-US" altLang="zh-CN">
                <a:solidFill>
                  <a:schemeClr val="tx1"/>
                </a:solidFill>
              </a:rPr>
              <a:t>fabric</a:t>
            </a:r>
            <a:r>
              <a:rPr lang="zh-CN" altLang="en-US">
                <a:solidFill>
                  <a:schemeClr val="tx1"/>
                </a:solidFill>
              </a:rPr>
              <a:t>节点以及授信的所有配置</a:t>
            </a:r>
            <a:endParaRPr lang="zh-CN" altLang="en-US">
              <a:solidFill>
                <a:schemeClr val="tx1"/>
              </a:solidFill>
            </a:endParaRPr>
          </a:p>
          <a:p>
            <a:endParaRPr lang="zh-CN" altLang="en-US"/>
          </a:p>
          <a:p>
            <a:r>
              <a:rPr lang="en-US" altLang="zh-CN">
                <a:solidFill>
                  <a:schemeClr val="tx1"/>
                </a:solidFill>
              </a:rPr>
              <a:t>Verify </a:t>
            </a:r>
            <a:r>
              <a:rPr lang="zh-CN" altLang="en-US">
                <a:solidFill>
                  <a:schemeClr val="tx1"/>
                </a:solidFill>
              </a:rPr>
              <a:t>包含用户注册，证书授信</a:t>
            </a:r>
            <a:endParaRPr lang="zh-CN" altLang="en-US">
              <a:solidFill>
                <a:schemeClr val="tx1"/>
              </a:solidFill>
            </a:endParaRPr>
          </a:p>
          <a:p>
            <a:endParaRPr lang="zh-CN" altLang="en-US">
              <a:solidFill>
                <a:schemeClr val="tx1"/>
              </a:solidFill>
            </a:endParaRPr>
          </a:p>
          <a:p>
            <a:r>
              <a:rPr lang="zh-CN" altLang="en-US">
                <a:solidFill>
                  <a:schemeClr val="tx1"/>
                </a:solidFill>
              </a:rPr>
              <a:t>项目整体全部使用</a:t>
            </a:r>
            <a:r>
              <a:rPr lang="en-US" altLang="zh-CN">
                <a:solidFill>
                  <a:schemeClr val="tx1"/>
                </a:solidFill>
              </a:rPr>
              <a:t>docker</a:t>
            </a:r>
            <a:r>
              <a:rPr lang="zh-CN" altLang="en-US">
                <a:solidFill>
                  <a:schemeClr val="tx1"/>
                </a:solidFill>
              </a:rPr>
              <a:t>打包部署</a:t>
            </a:r>
            <a:endParaRPr lang="zh-CN" altLang="en-US">
              <a:solidFill>
                <a:schemeClr val="tx1"/>
              </a:solidFill>
            </a:endParaRPr>
          </a:p>
          <a:p>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pload_post_object_v2_017695373"/>
          <p:cNvPicPr>
            <a:picLocks noChangeAspect="1"/>
          </p:cNvPicPr>
          <p:nvPr/>
        </p:nvPicPr>
        <p:blipFill>
          <a:blip r:embed="rId1"/>
          <a:stretch>
            <a:fillRect/>
          </a:stretch>
        </p:blipFill>
        <p:spPr>
          <a:xfrm>
            <a:off x="196992" y="2144422"/>
            <a:ext cx="884760" cy="4050236"/>
          </a:xfrm>
          <a:prstGeom prst="rect">
            <a:avLst/>
          </a:prstGeom>
        </p:spPr>
      </p:pic>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en-US" altLang="zh-CN">
                <a:sym typeface="+mn-ea"/>
              </a:rPr>
              <a:t>Git </a:t>
            </a:r>
            <a:r>
              <a:rPr lang="zh-CN" altLang="en-US">
                <a:sym typeface="+mn-ea"/>
              </a:rPr>
              <a:t>工作流</a:t>
            </a:r>
            <a:endParaRPr lang="zh-CN" altLang="en-US">
              <a:sym typeface="+mn-ea"/>
            </a:endParaRPr>
          </a:p>
        </p:txBody>
      </p:sp>
      <p:sp>
        <p:nvSpPr>
          <p:cNvPr id="6" name="文本框 5"/>
          <p:cNvSpPr txBox="1"/>
          <p:nvPr userDrawn="1"/>
        </p:nvSpPr>
        <p:spPr>
          <a:xfrm>
            <a:off x="4697379" y="885083"/>
            <a:ext cx="7295496" cy="5129475"/>
          </a:xfrm>
          <a:prstGeom prst="rect">
            <a:avLst/>
          </a:prstGeom>
        </p:spPr>
        <p:txBody>
          <a:bodyPr wrap="square" rtlCol="0">
            <a:noAutofit/>
          </a:bodyPr>
          <a:p>
            <a:pPr algn="just">
              <a:lnSpc>
                <a:spcPct val="120000"/>
              </a:lnSpc>
            </a:pPr>
            <a:r>
              <a:rPr lang="zh-CN" altLang="en-US" sz="2400"/>
              <a:t>为了在分布式开发中保证代码质量，规定以下工作流：</a:t>
            </a:r>
            <a:endParaRPr lang="zh-CN" altLang="en-US" sz="2400"/>
          </a:p>
          <a:p>
            <a:pPr algn="just">
              <a:lnSpc>
                <a:spcPct val="120000"/>
              </a:lnSpc>
            </a:pPr>
            <a:endParaRPr lang="zh-CN" altLang="en-US" sz="2400"/>
          </a:p>
          <a:p>
            <a:pPr marL="342900" indent="-342900" algn="just">
              <a:lnSpc>
                <a:spcPct val="120000"/>
              </a:lnSpc>
              <a:buFont typeface="Wingdings" panose="05000000000000000000" charset="0"/>
              <a:buChar char="•"/>
            </a:pPr>
            <a:r>
              <a:rPr lang="zh-CN" altLang="en-US" sz="2400">
                <a:solidFill>
                  <a:schemeClr val="tx1"/>
                </a:solidFill>
              </a:rPr>
              <a:t>每次 </a:t>
            </a:r>
            <a:r>
              <a:rPr lang="en-US" altLang="zh-CN" sz="2400">
                <a:solidFill>
                  <a:schemeClr val="tx1"/>
                </a:solidFill>
              </a:rPr>
              <a:t>commit</a:t>
            </a:r>
            <a:r>
              <a:rPr lang="zh-CN" altLang="en-US" sz="2400">
                <a:solidFill>
                  <a:schemeClr val="tx1"/>
                </a:solidFill>
              </a:rPr>
              <a:t> 前执行自动化校验脚本，包括</a:t>
            </a:r>
            <a:r>
              <a:rPr lang="zh-CN" altLang="en-US" sz="2400" b="1" u="sng">
                <a:solidFill>
                  <a:schemeClr val="tx1"/>
                </a:solidFill>
              </a:rPr>
              <a:t>代码格式检查、测试、静态检查、</a:t>
            </a:r>
            <a:r>
              <a:rPr lang="en-US" altLang="zh-CN" sz="2400" b="1" u="sng">
                <a:solidFill>
                  <a:schemeClr val="tx1"/>
                </a:solidFill>
              </a:rPr>
              <a:t>commit message </a:t>
            </a:r>
            <a:r>
              <a:rPr lang="zh-CN" altLang="en-US" sz="2400" b="1" u="sng">
                <a:solidFill>
                  <a:schemeClr val="tx1"/>
                </a:solidFill>
              </a:rPr>
              <a:t>检查</a:t>
            </a:r>
            <a:r>
              <a:rPr lang="zh-CN" altLang="en-US" sz="2400">
                <a:solidFill>
                  <a:schemeClr val="tx1"/>
                </a:solidFill>
              </a:rPr>
              <a:t>。未通过校验的代码</a:t>
            </a:r>
            <a:r>
              <a:rPr lang="zh-CN" altLang="en-US" sz="2400">
                <a:solidFill>
                  <a:srgbClr val="FF0000"/>
                </a:solidFill>
              </a:rPr>
              <a:t>不允提交</a:t>
            </a:r>
            <a:r>
              <a:rPr lang="zh-CN" altLang="en-US" sz="2400">
                <a:solidFill>
                  <a:schemeClr val="tx1"/>
                </a:solidFill>
              </a:rPr>
              <a:t>。</a:t>
            </a:r>
            <a:endParaRPr lang="zh-CN" altLang="en-US" sz="2400">
              <a:solidFill>
                <a:schemeClr val="tx1"/>
              </a:solidFill>
            </a:endParaRPr>
          </a:p>
          <a:p>
            <a:pPr marL="342900" indent="-342900" algn="just">
              <a:lnSpc>
                <a:spcPct val="120000"/>
              </a:lnSpc>
              <a:buFont typeface="Wingdings" panose="05000000000000000000" charset="0"/>
              <a:buChar char="•"/>
            </a:pPr>
            <a:r>
              <a:rPr lang="zh-CN" altLang="en-US" sz="2400"/>
              <a:t>在默认分支 </a:t>
            </a:r>
            <a:r>
              <a:rPr lang="en-US" altLang="zh-CN" sz="2400"/>
              <a:t>main </a:t>
            </a:r>
            <a:r>
              <a:rPr lang="zh-CN" altLang="en-US" sz="2400"/>
              <a:t>之外开启 </a:t>
            </a:r>
            <a:r>
              <a:rPr lang="en-US" altLang="zh-CN" sz="2400"/>
              <a:t>develop </a:t>
            </a:r>
            <a:r>
              <a:rPr lang="zh-CN" altLang="en-US" sz="2400"/>
              <a:t>分支，开发者在 </a:t>
            </a:r>
            <a:r>
              <a:rPr lang="en-US" altLang="zh-CN" sz="2400"/>
              <a:t>develop </a:t>
            </a:r>
            <a:r>
              <a:rPr lang="zh-CN" altLang="en-US" sz="2400"/>
              <a:t>分支上开辟自己的分支。实现新功能后，</a:t>
            </a:r>
            <a:r>
              <a:rPr lang="zh-CN" altLang="en-US" sz="2400">
                <a:solidFill>
                  <a:srgbClr val="FF0000"/>
                </a:solidFill>
              </a:rPr>
              <a:t>必须先创建 </a:t>
            </a:r>
            <a:r>
              <a:rPr lang="en-US" altLang="zh-CN" sz="2400">
                <a:solidFill>
                  <a:srgbClr val="FF0000"/>
                </a:solidFill>
              </a:rPr>
              <a:t>PR</a:t>
            </a:r>
            <a:r>
              <a:rPr lang="zh-CN" altLang="en-US" sz="2400">
                <a:solidFill>
                  <a:srgbClr val="FF0000"/>
                </a:solidFill>
              </a:rPr>
              <a:t>，待另一名协同者审查后方可合并</a:t>
            </a:r>
            <a:r>
              <a:rPr lang="zh-CN" altLang="en-US" sz="2400"/>
              <a:t>。</a:t>
            </a:r>
            <a:endParaRPr lang="zh-CN" altLang="en-US" sz="2400"/>
          </a:p>
          <a:p>
            <a:pPr marL="342900" indent="-342900" algn="just">
              <a:lnSpc>
                <a:spcPct val="120000"/>
              </a:lnSpc>
              <a:buFont typeface="Wingdings" panose="05000000000000000000" charset="0"/>
              <a:buChar char="•"/>
            </a:pPr>
            <a:r>
              <a:rPr lang="en-US" altLang="zh-CN" sz="2400">
                <a:solidFill>
                  <a:schemeClr val="tx1"/>
                </a:solidFill>
              </a:rPr>
              <a:t>develop </a:t>
            </a:r>
            <a:r>
              <a:rPr lang="zh-CN" altLang="en-US" sz="2400">
                <a:solidFill>
                  <a:schemeClr val="tx1"/>
                </a:solidFill>
              </a:rPr>
              <a:t>分支上的稳定提交将被定期 </a:t>
            </a:r>
            <a:r>
              <a:rPr lang="en-US" altLang="zh-CN" sz="2400">
                <a:solidFill>
                  <a:schemeClr val="tx1"/>
                </a:solidFill>
              </a:rPr>
              <a:t>squash </a:t>
            </a:r>
            <a:r>
              <a:rPr lang="zh-CN" altLang="en-US" sz="2400">
                <a:solidFill>
                  <a:schemeClr val="tx1"/>
                </a:solidFill>
              </a:rPr>
              <a:t>合入 </a:t>
            </a:r>
            <a:r>
              <a:rPr lang="en-US" altLang="zh-CN" sz="2400">
                <a:solidFill>
                  <a:schemeClr val="tx1"/>
                </a:solidFill>
              </a:rPr>
              <a:t>main </a:t>
            </a:r>
            <a:r>
              <a:rPr lang="zh-CN" altLang="en-US" sz="2400">
                <a:solidFill>
                  <a:schemeClr val="tx1"/>
                </a:solidFill>
              </a:rPr>
              <a:t>分支，保持 </a:t>
            </a:r>
            <a:r>
              <a:rPr lang="en-US" altLang="zh-CN" sz="2400">
                <a:solidFill>
                  <a:schemeClr val="tx1"/>
                </a:solidFill>
              </a:rPr>
              <a:t>main </a:t>
            </a:r>
            <a:r>
              <a:rPr lang="zh-CN" altLang="en-US" sz="2400">
                <a:solidFill>
                  <a:schemeClr val="tx1"/>
                </a:solidFill>
              </a:rPr>
              <a:t>分支的清洁。</a:t>
            </a:r>
            <a:endParaRPr lang="zh-CN" altLang="en-US" sz="2400"/>
          </a:p>
        </p:txBody>
      </p:sp>
      <p:pic>
        <p:nvPicPr>
          <p:cNvPr id="7" name="图片 6" descr="upload_post_object_v2_337053420"/>
          <p:cNvPicPr>
            <a:picLocks noChangeAspect="1"/>
          </p:cNvPicPr>
          <p:nvPr/>
        </p:nvPicPr>
        <p:blipFill>
          <a:blip r:embed="rId2"/>
          <a:srcRect l="7561" t="14432" r="7300" b="13742"/>
          <a:stretch>
            <a:fillRect/>
          </a:stretch>
        </p:blipFill>
        <p:spPr>
          <a:xfrm>
            <a:off x="196992" y="777408"/>
            <a:ext cx="3436185" cy="1540042"/>
          </a:xfrm>
          <a:prstGeom prst="rect">
            <a:avLst/>
          </a:prstGeom>
        </p:spPr>
      </p:pic>
      <p:pic>
        <p:nvPicPr>
          <p:cNvPr id="5" name="图片 4" descr="upload_post_object_v2_784475823"/>
          <p:cNvPicPr>
            <a:picLocks noChangeAspect="1"/>
          </p:cNvPicPr>
          <p:nvPr/>
        </p:nvPicPr>
        <p:blipFill>
          <a:blip r:embed="rId3"/>
          <a:stretch>
            <a:fillRect/>
          </a:stretch>
        </p:blipFill>
        <p:spPr>
          <a:xfrm>
            <a:off x="1232094" y="1954745"/>
            <a:ext cx="3465285" cy="4200673"/>
          </a:xfrm>
          <a:prstGeom prst="rect">
            <a:avLst/>
          </a:prstGeom>
          <a:effectLst>
            <a:outerShdw blurRad="190500" dist="63500" dir="2700000" algn="tl" rotWithShape="0">
              <a:srgbClr val="000000">
                <a:alpha val="3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项目文档工作</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endParaRPr lang="zh-CN" altLang="en-US"/>
          </a:p>
        </p:txBody>
      </p:sp>
      <p:pic>
        <p:nvPicPr>
          <p:cNvPr id="6" name="图片 5" descr="upload_post_object_v2_215030526"/>
          <p:cNvPicPr>
            <a:picLocks noChangeAspect="1"/>
          </p:cNvPicPr>
          <p:nvPr/>
        </p:nvPicPr>
        <p:blipFill>
          <a:blip r:embed="rId1"/>
          <a:stretch>
            <a:fillRect/>
          </a:stretch>
        </p:blipFill>
        <p:spPr>
          <a:xfrm>
            <a:off x="659699" y="1315998"/>
            <a:ext cx="2969948" cy="3810000"/>
          </a:xfrm>
          <a:prstGeom prst="rect">
            <a:avLst/>
          </a:prstGeom>
          <a:effectLst>
            <a:outerShdw blurRad="190500" dist="63500" algn="l" rotWithShape="0">
              <a:srgbClr val="000000">
                <a:alpha val="30000"/>
              </a:srgbClr>
            </a:outerShdw>
          </a:effectLst>
        </p:spPr>
      </p:pic>
      <p:pic>
        <p:nvPicPr>
          <p:cNvPr id="8" name="图片 7" descr="upload_post_object_v2_958318544"/>
          <p:cNvPicPr>
            <a:picLocks noChangeAspect="1"/>
          </p:cNvPicPr>
          <p:nvPr/>
        </p:nvPicPr>
        <p:blipFill>
          <a:blip r:embed="rId2"/>
          <a:stretch>
            <a:fillRect/>
          </a:stretch>
        </p:blipFill>
        <p:spPr>
          <a:xfrm>
            <a:off x="4345310" y="1506498"/>
            <a:ext cx="5441627" cy="1881187"/>
          </a:xfrm>
          <a:prstGeom prst="rect">
            <a:avLst/>
          </a:prstGeom>
          <a:effectLst>
            <a:outerShdw blurRad="190500" dist="63500" algn="l" rotWithShape="0">
              <a:srgbClr val="000000">
                <a:alpha val="30000"/>
              </a:srgbClr>
            </a:outerShdw>
          </a:effectLst>
        </p:spPr>
      </p:pic>
      <p:pic>
        <p:nvPicPr>
          <p:cNvPr id="9" name="图片 8" descr="upload_post_object_v2_464089327"/>
          <p:cNvPicPr>
            <a:picLocks noChangeAspect="1"/>
          </p:cNvPicPr>
          <p:nvPr/>
        </p:nvPicPr>
        <p:blipFill>
          <a:blip r:embed="rId3"/>
          <a:stretch>
            <a:fillRect/>
          </a:stretch>
        </p:blipFill>
        <p:spPr>
          <a:xfrm>
            <a:off x="4606571" y="2125623"/>
            <a:ext cx="5581880" cy="1809750"/>
          </a:xfrm>
          <a:prstGeom prst="rect">
            <a:avLst/>
          </a:prstGeom>
          <a:effectLst>
            <a:outerShdw blurRad="190500" dist="63500" algn="l" rotWithShape="0">
              <a:srgbClr val="000000">
                <a:alpha val="30000"/>
              </a:srgbClr>
            </a:outerShdw>
          </a:effectLst>
        </p:spPr>
      </p:pic>
      <p:pic>
        <p:nvPicPr>
          <p:cNvPr id="7" name="图片 6" descr="upload_post_object_v2_408513675"/>
          <p:cNvPicPr>
            <a:picLocks noChangeAspect="1"/>
          </p:cNvPicPr>
          <p:nvPr/>
        </p:nvPicPr>
        <p:blipFill>
          <a:blip r:embed="rId4"/>
          <a:stretch>
            <a:fillRect/>
          </a:stretch>
        </p:blipFill>
        <p:spPr>
          <a:xfrm>
            <a:off x="5100641" y="2773364"/>
            <a:ext cx="5322090" cy="2063349"/>
          </a:xfrm>
          <a:prstGeom prst="rect">
            <a:avLst/>
          </a:prstGeom>
          <a:effectLst>
            <a:outerShdw blurRad="190500" dist="63500" algn="l" rotWithShape="0">
              <a:srgbClr val="000000">
                <a:alpha val="3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en-US" altLang="zh-CN"/>
              <a:t>Backlog</a:t>
            </a:r>
            <a:endParaRPr lang="zh-CN" altLang="en-US"/>
          </a:p>
        </p:txBody>
      </p:sp>
      <p:pic>
        <p:nvPicPr>
          <p:cNvPr id="7" name="图片 6" descr="upload_post_object_v2_819148105"/>
          <p:cNvPicPr>
            <a:picLocks noChangeAspect="1"/>
          </p:cNvPicPr>
          <p:nvPr/>
        </p:nvPicPr>
        <p:blipFill>
          <a:blip r:embed="rId1"/>
          <a:stretch>
            <a:fillRect/>
          </a:stretch>
        </p:blipFill>
        <p:spPr>
          <a:xfrm>
            <a:off x="658654" y="913980"/>
            <a:ext cx="4691063" cy="3555332"/>
          </a:xfrm>
          <a:prstGeom prst="rect">
            <a:avLst/>
          </a:prstGeom>
          <a:effectLst>
            <a:outerShdw blurRad="190500" dist="63500" algn="l" rotWithShape="0">
              <a:srgbClr val="000000">
                <a:alpha val="30000"/>
              </a:srgbClr>
            </a:outerShdw>
          </a:effectLst>
        </p:spPr>
      </p:pic>
      <p:sp>
        <p:nvSpPr>
          <p:cNvPr id="8" name="文本框 7"/>
          <p:cNvSpPr txBox="1"/>
          <p:nvPr userDrawn="1"/>
        </p:nvSpPr>
        <p:spPr>
          <a:xfrm>
            <a:off x="6298406" y="2422922"/>
            <a:ext cx="5405438" cy="1751965"/>
          </a:xfrm>
          <a:prstGeom prst="rect">
            <a:avLst/>
          </a:prstGeom>
        </p:spPr>
        <p:txBody>
          <a:bodyPr wrap="square" rtlCol="0">
            <a:spAutoFit/>
          </a:bodyPr>
          <a:p>
            <a:pPr>
              <a:lnSpc>
                <a:spcPct val="120000"/>
              </a:lnSpc>
            </a:pPr>
            <a:r>
              <a:rPr lang="zh-CN" altLang="en-US"/>
              <a:t>我们在整体项目迭代计划后，在小点进行了</a:t>
            </a:r>
            <a:r>
              <a:rPr lang="en-US" altLang="zh-CN"/>
              <a:t>scrum</a:t>
            </a:r>
            <a:r>
              <a:rPr lang="zh-CN" altLang="en-US"/>
              <a:t>迅</a:t>
            </a:r>
            <a:endParaRPr lang="zh-CN" altLang="en-US"/>
          </a:p>
          <a:p>
            <a:pPr>
              <a:lnSpc>
                <a:spcPct val="120000"/>
              </a:lnSpc>
            </a:pPr>
            <a:endParaRPr lang="zh-CN" altLang="en-US"/>
          </a:p>
          <a:p>
            <a:pPr>
              <a:lnSpc>
                <a:spcPct val="120000"/>
              </a:lnSpc>
            </a:pPr>
            <a:r>
              <a:rPr lang="zh-CN" altLang="en-US"/>
              <a:t>捷开发，将需要开发的项目点集成</a:t>
            </a:r>
            <a:r>
              <a:rPr lang="en-US" altLang="zh-CN"/>
              <a:t>Github Issue </a:t>
            </a:r>
            <a:r>
              <a:rPr lang="zh-CN" altLang="en-US"/>
              <a:t>并</a:t>
            </a:r>
            <a:endParaRPr lang="zh-CN" altLang="en-US"/>
          </a:p>
          <a:p>
            <a:pPr>
              <a:lnSpc>
                <a:spcPct val="120000"/>
              </a:lnSpc>
            </a:pPr>
            <a:endParaRPr lang="zh-CN" altLang="en-US"/>
          </a:p>
          <a:p>
            <a:pPr>
              <a:lnSpc>
                <a:spcPct val="120000"/>
              </a:lnSpc>
            </a:pPr>
            <a:r>
              <a:rPr lang="zh-CN" altLang="en-US"/>
              <a:t>使用模板进行模块化的</a:t>
            </a:r>
            <a:r>
              <a:rPr lang="en-US" altLang="zh-CN"/>
              <a:t>issue</a:t>
            </a:r>
            <a:r>
              <a:rPr lang="zh-CN" altLang="en-US"/>
              <a:t>跟踪以及</a:t>
            </a:r>
            <a:r>
              <a:rPr lang="en-US" altLang="zh-CN"/>
              <a:t>PR</a:t>
            </a:r>
            <a:r>
              <a:rPr lang="zh-CN" altLang="en-US"/>
              <a:t>提交。</a:t>
            </a:r>
            <a:endParaRPr lang="zh-CN" altLang="en-US"/>
          </a:p>
        </p:txBody>
      </p:sp>
      <p:pic>
        <p:nvPicPr>
          <p:cNvPr id="9" name="图片 8" descr="upload_post_object_v2_878361246"/>
          <p:cNvPicPr>
            <a:picLocks noChangeAspect="1"/>
          </p:cNvPicPr>
          <p:nvPr/>
        </p:nvPicPr>
        <p:blipFill>
          <a:blip r:embed="rId2"/>
          <a:stretch>
            <a:fillRect/>
          </a:stretch>
        </p:blipFill>
        <p:spPr>
          <a:xfrm>
            <a:off x="658654" y="2953971"/>
            <a:ext cx="5422635" cy="3068210"/>
          </a:xfrm>
          <a:prstGeom prst="rect">
            <a:avLst/>
          </a:prstGeom>
          <a:effectLst>
            <a:outerShdw blurRad="190500" dist="63500" algn="l" rotWithShape="0">
              <a:srgbClr val="000000">
                <a:alpha val="3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06</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685634" y="2285897"/>
            <a:ext cx="4280578" cy="1457330"/>
          </a:xfrm>
          <a:prstGeom prst="rect">
            <a:avLst/>
          </a:prstGeom>
        </p:spPr>
        <p:txBody>
          <a:bodyPr wrap="square">
            <a:noAutofit/>
          </a:bodyPr>
          <a:lstStyle/>
          <a:p>
            <a:pPr algn="ctr"/>
            <a:r>
              <a:rPr lang="zh-CN" altLang="en-US" sz="4000" b="1" dirty="0">
                <a:solidFill>
                  <a:srgbClr val="C8161E"/>
                </a:solidFill>
              </a:rPr>
              <a:t>总结与展望</a:t>
            </a:r>
            <a:endParaRPr lang="zh-CN" altLang="en-US" dirty="0"/>
          </a:p>
        </p:txBody>
      </p:sp>
      <p:sp>
        <p:nvSpPr>
          <p:cNvPr id="9" name="文本框 8"/>
          <p:cNvSpPr txBox="1"/>
          <p:nvPr/>
        </p:nvSpPr>
        <p:spPr>
          <a:xfrm>
            <a:off x="1807367" y="2871461"/>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经验教训</a:t>
            </a:r>
            <a:endParaRPr lang="zh-CN" altLang="en-US"/>
          </a:p>
        </p:txBody>
      </p:sp>
      <p:sp>
        <p:nvSpPr>
          <p:cNvPr id="7" name="文本框 6"/>
          <p:cNvSpPr txBox="1"/>
          <p:nvPr userDrawn="1"/>
        </p:nvSpPr>
        <p:spPr>
          <a:xfrm>
            <a:off x="863203" y="1000125"/>
            <a:ext cx="10465594" cy="5169535"/>
          </a:xfrm>
          <a:prstGeom prst="rect">
            <a:avLst/>
          </a:prstGeom>
        </p:spPr>
        <p:txBody>
          <a:bodyPr wrap="square" rtlCol="0">
            <a:spAutoFit/>
          </a:bodyPr>
          <a:p>
            <a:pPr>
              <a:lnSpc>
                <a:spcPct val="150000"/>
              </a:lnSpc>
            </a:pPr>
            <a:r>
              <a:rPr lang="en-US" altLang="zh-CN" sz="2000"/>
              <a:t>1. </a:t>
            </a:r>
            <a:r>
              <a:rPr lang="zh-CN" altLang="en-US" sz="2000"/>
              <a:t>数据库关联键选用 -- 由于触发合约与数据在业务节点的创建时间有先后性，所以不能使用常规的数据库的方法进行关联，仅能使用与时序无关的一些键例如</a:t>
            </a:r>
            <a:r>
              <a:rPr lang="en-US" altLang="zh-CN" sz="2000"/>
              <a:t>hash</a:t>
            </a:r>
            <a:r>
              <a:rPr lang="zh-CN" altLang="en-US" sz="2000"/>
              <a:t>值或者是</a:t>
            </a:r>
            <a:r>
              <a:rPr lang="en-US" altLang="zh-CN" sz="2000"/>
              <a:t>uuid</a:t>
            </a:r>
            <a:r>
              <a:rPr lang="zh-CN" altLang="en-US" sz="2000"/>
              <a:t>来进行唯一性标注。</a:t>
            </a:r>
            <a:endParaRPr lang="zh-CN" altLang="en-US" sz="2000"/>
          </a:p>
          <a:p>
            <a:pPr>
              <a:lnSpc>
                <a:spcPct val="150000"/>
              </a:lnSpc>
            </a:pPr>
            <a:endParaRPr lang="zh-CN" altLang="en-US" sz="2000"/>
          </a:p>
          <a:p>
            <a:pPr>
              <a:lnSpc>
                <a:spcPct val="150000"/>
              </a:lnSpc>
            </a:pPr>
            <a:r>
              <a:rPr lang="en-US" altLang="zh-CN" sz="2000">
                <a:solidFill>
                  <a:schemeClr val="tx1"/>
                </a:solidFill>
              </a:rPr>
              <a:t>2. fabric </a:t>
            </a:r>
            <a:r>
              <a:rPr lang="zh-CN" altLang="en-US" sz="2000">
                <a:solidFill>
                  <a:schemeClr val="tx1"/>
                </a:solidFill>
              </a:rPr>
              <a:t>部署 -- </a:t>
            </a:r>
            <a:r>
              <a:rPr lang="en-US" altLang="zh-CN" sz="2000">
                <a:solidFill>
                  <a:schemeClr val="tx1"/>
                </a:solidFill>
              </a:rPr>
              <a:t>fabric</a:t>
            </a:r>
            <a:r>
              <a:rPr lang="zh-CN" altLang="en-US" sz="2000">
                <a:solidFill>
                  <a:schemeClr val="tx1"/>
                </a:solidFill>
              </a:rPr>
              <a:t>虽然历经了多次的迭代已经有了良好的</a:t>
            </a:r>
            <a:r>
              <a:rPr lang="en-US" altLang="zh-CN" sz="2000">
                <a:solidFill>
                  <a:schemeClr val="tx1"/>
                </a:solidFill>
              </a:rPr>
              <a:t>usecase</a:t>
            </a:r>
            <a:r>
              <a:rPr lang="zh-CN" altLang="en-US" sz="2000">
                <a:solidFill>
                  <a:schemeClr val="tx1"/>
                </a:solidFill>
              </a:rPr>
              <a:t>历史，但是其文档过于繁杂，且存在过时文档，导致部署的时候经常出错。</a:t>
            </a:r>
            <a:endParaRPr lang="zh-CN" altLang="en-US" sz="2000">
              <a:solidFill>
                <a:schemeClr val="tx1"/>
              </a:solidFill>
            </a:endParaRPr>
          </a:p>
          <a:p>
            <a:pPr>
              <a:lnSpc>
                <a:spcPct val="150000"/>
              </a:lnSpc>
            </a:pPr>
            <a:endParaRPr lang="zh-CN" altLang="en-US" sz="2000"/>
          </a:p>
          <a:p>
            <a:pPr>
              <a:lnSpc>
                <a:spcPct val="150000"/>
              </a:lnSpc>
            </a:pPr>
            <a:r>
              <a:rPr lang="en-US" altLang="zh-CN" sz="2000">
                <a:solidFill>
                  <a:schemeClr val="tx1"/>
                </a:solidFill>
              </a:rPr>
              <a:t>3.</a:t>
            </a:r>
            <a:r>
              <a:rPr lang="zh-CN" altLang="en-US" sz="2000">
                <a:solidFill>
                  <a:schemeClr val="tx1"/>
                </a:solidFill>
              </a:rPr>
              <a:t>没有使用</a:t>
            </a:r>
            <a:r>
              <a:rPr lang="en-US" altLang="zh-CN" sz="2000">
                <a:solidFill>
                  <a:schemeClr val="tx1"/>
                </a:solidFill>
              </a:rPr>
              <a:t>k8s</a:t>
            </a:r>
            <a:r>
              <a:rPr lang="zh-CN" altLang="en-US" sz="2000">
                <a:solidFill>
                  <a:schemeClr val="tx1"/>
                </a:solidFill>
              </a:rPr>
              <a:t>进行集群部署 -- </a:t>
            </a:r>
            <a:r>
              <a:rPr lang="en-US" altLang="zh-CN" sz="2000">
                <a:solidFill>
                  <a:schemeClr val="tx1"/>
                </a:solidFill>
              </a:rPr>
              <a:t>fabric</a:t>
            </a:r>
            <a:r>
              <a:rPr lang="zh-CN" altLang="en-US" sz="2000">
                <a:solidFill>
                  <a:schemeClr val="tx1"/>
                </a:solidFill>
              </a:rPr>
              <a:t>是有</a:t>
            </a:r>
            <a:r>
              <a:rPr lang="en-US" altLang="zh-CN" sz="2000">
                <a:solidFill>
                  <a:schemeClr val="tx1"/>
                </a:solidFill>
              </a:rPr>
              <a:t>k8s </a:t>
            </a:r>
            <a:r>
              <a:rPr lang="zh-CN" altLang="en-US" sz="2000">
                <a:solidFill>
                  <a:schemeClr val="tx1"/>
                </a:solidFill>
              </a:rPr>
              <a:t>的 </a:t>
            </a:r>
            <a:r>
              <a:rPr lang="en-US" altLang="zh-CN" sz="2000">
                <a:solidFill>
                  <a:schemeClr val="tx1"/>
                </a:solidFill>
              </a:rPr>
              <a:t>operator </a:t>
            </a:r>
            <a:r>
              <a:rPr lang="zh-CN" altLang="en-US" sz="2000">
                <a:solidFill>
                  <a:schemeClr val="tx1"/>
                </a:solidFill>
              </a:rPr>
              <a:t>但是由于业务开发的周期较为紧张导致最终部署时有些许困难。</a:t>
            </a:r>
            <a:endParaRPr lang="zh-CN" altLang="en-US" sz="2000">
              <a:solidFill>
                <a:schemeClr val="tx1"/>
              </a:solidFill>
            </a:endParaRPr>
          </a:p>
          <a:p>
            <a:pPr>
              <a:lnSpc>
                <a:spcPct val="150000"/>
              </a:lnSpc>
            </a:pPr>
            <a:endParaRPr lang="zh-CN" altLang="en-US" sz="2000"/>
          </a:p>
          <a:p>
            <a:pPr>
              <a:lnSpc>
                <a:spcPct val="150000"/>
              </a:lnSpc>
            </a:pPr>
            <a:r>
              <a:rPr lang="en-US" altLang="zh-CN" sz="2000">
                <a:solidFill>
                  <a:schemeClr val="tx1"/>
                </a:solidFill>
              </a:rPr>
              <a:t>4. </a:t>
            </a:r>
            <a:r>
              <a:rPr lang="zh-CN" altLang="en-US" sz="2000">
                <a:solidFill>
                  <a:schemeClr val="tx1"/>
                </a:solidFill>
              </a:rPr>
              <a:t>数据库读写性能有些问题，考虑后期增加缓存层并将业务数据库的链下数据进行读写分离。</a:t>
            </a:r>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经验教训</a:t>
            </a:r>
            <a:endParaRPr lang="zh-CN" altLang="en-US"/>
          </a:p>
        </p:txBody>
      </p:sp>
      <p:sp>
        <p:nvSpPr>
          <p:cNvPr id="7" name="文本框 6"/>
          <p:cNvSpPr txBox="1"/>
          <p:nvPr userDrawn="1"/>
        </p:nvSpPr>
        <p:spPr>
          <a:xfrm>
            <a:off x="863203" y="1000125"/>
            <a:ext cx="10465594" cy="4246245"/>
          </a:xfrm>
          <a:prstGeom prst="rect">
            <a:avLst/>
          </a:prstGeom>
        </p:spPr>
        <p:txBody>
          <a:bodyPr wrap="square" rtlCol="0">
            <a:spAutoFit/>
          </a:bodyPr>
          <a:p>
            <a:pPr>
              <a:lnSpc>
                <a:spcPct val="150000"/>
              </a:lnSpc>
            </a:pPr>
            <a:r>
              <a:rPr lang="en-US" altLang="zh-CN" sz="2000"/>
              <a:t>4. </a:t>
            </a:r>
            <a:r>
              <a:rPr lang="zh-CN" altLang="en-US" sz="2000"/>
              <a:t>提前评估开发风险，做好风险预防和风险应对工作。本次项目开发过程中，前端的核心技术栈 </a:t>
            </a:r>
            <a:r>
              <a:rPr lang="en-US" altLang="zh-CN" sz="2000"/>
              <a:t>React Native </a:t>
            </a:r>
            <a:r>
              <a:rPr lang="zh-CN" altLang="en-US" sz="2000"/>
              <a:t>仍在快速迭代，导致我们不得不重新配置构建系统，影响项目的稳定性。</a:t>
            </a:r>
            <a:endParaRPr lang="zh-CN" altLang="en-US" sz="2000"/>
          </a:p>
          <a:p>
            <a:pPr>
              <a:lnSpc>
                <a:spcPct val="150000"/>
              </a:lnSpc>
            </a:pPr>
            <a:endParaRPr lang="zh-CN" altLang="en-US" sz="2000"/>
          </a:p>
          <a:p>
            <a:pPr>
              <a:lnSpc>
                <a:spcPct val="150000"/>
              </a:lnSpc>
            </a:pPr>
            <a:r>
              <a:rPr lang="en-US" altLang="zh-CN" sz="2000">
                <a:solidFill>
                  <a:schemeClr val="tx1"/>
                </a:solidFill>
              </a:rPr>
              <a:t>5. </a:t>
            </a:r>
            <a:r>
              <a:rPr lang="zh-CN" altLang="en-US" sz="2000">
                <a:solidFill>
                  <a:schemeClr val="tx1"/>
                </a:solidFill>
              </a:rPr>
              <a:t>谨慎对待开源框架，不应过分依赖。大量引入活跃的开源框架可能导致项目的稳定性下降，同时会破坏代码的可拓展性。如果开源项目停止维护（</a:t>
            </a:r>
            <a:r>
              <a:rPr lang="en-US" altLang="zh-CN" sz="2000">
                <a:solidFill>
                  <a:schemeClr val="tx1"/>
                </a:solidFill>
              </a:rPr>
              <a:t>archive</a:t>
            </a:r>
            <a:r>
              <a:rPr lang="zh-CN" altLang="en-US" sz="2000">
                <a:solidFill>
                  <a:schemeClr val="tx1"/>
                </a:solidFill>
              </a:rPr>
              <a:t>），很可能显著提升项目维护成本，浪费时间和人力。</a:t>
            </a:r>
            <a:endParaRPr lang="en-US" altLang="zh-CN" sz="2000">
              <a:solidFill>
                <a:schemeClr val="tx1"/>
              </a:solidFill>
            </a:endParaRPr>
          </a:p>
          <a:p>
            <a:pPr>
              <a:lnSpc>
                <a:spcPct val="150000"/>
              </a:lnSpc>
            </a:pPr>
            <a:endParaRPr lang="en-US" altLang="zh-CN" sz="2000">
              <a:solidFill>
                <a:schemeClr val="tx1"/>
              </a:solidFill>
            </a:endParaRPr>
          </a:p>
          <a:p>
            <a:pPr>
              <a:lnSpc>
                <a:spcPct val="150000"/>
              </a:lnSpc>
            </a:pPr>
            <a:r>
              <a:rPr lang="en-US" altLang="zh-CN" sz="2000">
                <a:solidFill>
                  <a:schemeClr val="tx1"/>
                </a:solidFill>
              </a:rPr>
              <a:t>6. </a:t>
            </a:r>
            <a:r>
              <a:rPr lang="zh-CN" altLang="en-US" sz="2000">
                <a:solidFill>
                  <a:schemeClr val="tx1"/>
                </a:solidFill>
              </a:rPr>
              <a:t>充分进行项目规划，对每个阶段的迭代目标应该有心理预期。对于分布式开发场景，利用版本控制工具持续化集成和部署是十分重要的。</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总结</a:t>
            </a:r>
            <a:endParaRPr lang="zh-CN" altLang="en-US"/>
          </a:p>
        </p:txBody>
      </p:sp>
      <p:sp>
        <p:nvSpPr>
          <p:cNvPr id="5" name="文本框 4"/>
          <p:cNvSpPr txBox="1"/>
          <p:nvPr userDrawn="1"/>
        </p:nvSpPr>
        <p:spPr>
          <a:xfrm>
            <a:off x="756047" y="1500188"/>
            <a:ext cx="10679906" cy="3415030"/>
          </a:xfrm>
          <a:prstGeom prst="rect">
            <a:avLst/>
          </a:prstGeom>
        </p:spPr>
        <p:txBody>
          <a:bodyPr wrap="square" rtlCol="0">
            <a:spAutoFit/>
          </a:bodyPr>
          <a:p>
            <a:pPr>
              <a:lnSpc>
                <a:spcPct val="150000"/>
              </a:lnSpc>
            </a:pPr>
            <a:r>
              <a:rPr lang="en-US" altLang="zh-CN"/>
              <a:t>1. </a:t>
            </a:r>
            <a:r>
              <a:rPr lang="zh-CN" altLang="en-US"/>
              <a:t>我们尝试使用了</a:t>
            </a:r>
            <a:r>
              <a:rPr lang="en-US" altLang="zh-CN"/>
              <a:t>hyperledger fabric </a:t>
            </a:r>
            <a:r>
              <a:rPr lang="zh-CN" altLang="en-US"/>
              <a:t>构建了一套基本的论坛模式的逻辑，并使用了当今广泛应用的基于</a:t>
            </a:r>
            <a:endParaRPr lang="zh-CN" altLang="en-US"/>
          </a:p>
          <a:p>
            <a:pPr>
              <a:lnSpc>
                <a:spcPct val="150000"/>
              </a:lnSpc>
            </a:pPr>
            <a:r>
              <a:rPr lang="zh-CN" altLang="en-US">
                <a:solidFill>
                  <a:schemeClr val="tx1"/>
                </a:solidFill>
              </a:rPr>
              <a:t>环签名的数字证书的签名验证来达成用户隐私。</a:t>
            </a:r>
            <a:endParaRPr lang="zh-CN" altLang="en-US">
              <a:solidFill>
                <a:schemeClr val="tx1"/>
              </a:solidFill>
            </a:endParaRPr>
          </a:p>
          <a:p>
            <a:pPr>
              <a:lnSpc>
                <a:spcPct val="150000"/>
              </a:lnSpc>
            </a:pPr>
            <a:endParaRPr lang="zh-CN" altLang="en-US">
              <a:solidFill>
                <a:schemeClr val="tx1"/>
              </a:solidFill>
            </a:endParaRPr>
          </a:p>
          <a:p>
            <a:pPr>
              <a:lnSpc>
                <a:spcPct val="150000"/>
              </a:lnSpc>
            </a:pPr>
            <a:r>
              <a:rPr lang="en-US" altLang="zh-CN">
                <a:solidFill>
                  <a:schemeClr val="tx1"/>
                </a:solidFill>
              </a:rPr>
              <a:t>2.</a:t>
            </a:r>
            <a:r>
              <a:rPr lang="zh-CN" altLang="en-US">
                <a:solidFill>
                  <a:schemeClr val="tx1"/>
                </a:solidFill>
              </a:rPr>
              <a:t> 我们尝试使用了</a:t>
            </a:r>
            <a:r>
              <a:rPr lang="en-US" altLang="zh-CN">
                <a:solidFill>
                  <a:schemeClr val="tx1"/>
                </a:solidFill>
              </a:rPr>
              <a:t>IPFS</a:t>
            </a:r>
            <a:r>
              <a:rPr lang="zh-CN" altLang="en-US">
                <a:solidFill>
                  <a:schemeClr val="tx1"/>
                </a:solidFill>
              </a:rPr>
              <a:t>这一个新兴技术来对用户的多媒体信息进行去中心化式存储，以做到公开信息在外部能够随时获取</a:t>
            </a:r>
            <a:endParaRPr lang="zh-CN" altLang="en-US">
              <a:solidFill>
                <a:schemeClr val="tx1"/>
              </a:solidFill>
            </a:endParaRPr>
          </a:p>
          <a:p>
            <a:pPr>
              <a:lnSpc>
                <a:spcPct val="150000"/>
              </a:lnSpc>
            </a:pPr>
            <a:endParaRPr lang="zh-CN" altLang="en-US"/>
          </a:p>
          <a:p>
            <a:pPr>
              <a:lnSpc>
                <a:spcPct val="150000"/>
              </a:lnSpc>
            </a:pPr>
            <a:r>
              <a:rPr lang="en-US" altLang="zh-CN">
                <a:solidFill>
                  <a:schemeClr val="tx1"/>
                </a:solidFill>
              </a:rPr>
              <a:t>3. </a:t>
            </a:r>
            <a:r>
              <a:rPr lang="zh-CN" altLang="en-US">
                <a:solidFill>
                  <a:schemeClr val="tx1"/>
                </a:solidFill>
              </a:rPr>
              <a:t>我们使用</a:t>
            </a:r>
            <a:r>
              <a:rPr lang="en-US" altLang="zh-CN">
                <a:solidFill>
                  <a:schemeClr val="tx1"/>
                </a:solidFill>
              </a:rPr>
              <a:t>React Native </a:t>
            </a:r>
            <a:r>
              <a:rPr lang="zh-CN" altLang="en-US">
                <a:solidFill>
                  <a:schemeClr val="tx1"/>
                </a:solidFill>
              </a:rPr>
              <a:t>基本构建了一套完整的跨平台前端工具链，能够与后端平台进行通信。</a:t>
            </a:r>
            <a:endParaRPr lang="zh-CN" altLang="en-US">
              <a:solidFill>
                <a:schemeClr val="tx1"/>
              </a:solidFill>
            </a:endParaRPr>
          </a:p>
          <a:p>
            <a:pPr>
              <a:lnSpc>
                <a:spcPct val="150000"/>
              </a:lnSpc>
            </a:pP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展望</a:t>
            </a:r>
            <a:endParaRPr lang="zh-CN" altLang="en-US"/>
          </a:p>
        </p:txBody>
      </p:sp>
      <p:sp>
        <p:nvSpPr>
          <p:cNvPr id="5" name="文本框 4"/>
          <p:cNvSpPr txBox="1"/>
          <p:nvPr userDrawn="1"/>
        </p:nvSpPr>
        <p:spPr>
          <a:xfrm>
            <a:off x="708422" y="1197610"/>
            <a:ext cx="6477000" cy="3415030"/>
          </a:xfrm>
          <a:prstGeom prst="rect">
            <a:avLst/>
          </a:prstGeom>
        </p:spPr>
        <p:txBody>
          <a:bodyPr wrap="square" rtlCol="0">
            <a:noAutofit/>
          </a:bodyPr>
          <a:p>
            <a:pPr>
              <a:lnSpc>
                <a:spcPct val="150000"/>
              </a:lnSpc>
            </a:pPr>
            <a:r>
              <a:rPr lang="en-US" altLang="zh-CN" sz="2400"/>
              <a:t>1. </a:t>
            </a:r>
            <a:r>
              <a:rPr lang="zh-CN" altLang="en-US" sz="2400"/>
              <a:t>端到端</a:t>
            </a:r>
            <a:r>
              <a:rPr lang="en-US" altLang="zh-CN" sz="2400"/>
              <a:t>/</a:t>
            </a:r>
            <a:r>
              <a:rPr lang="zh-CN" altLang="en-US" sz="2400"/>
              <a:t>群组加密通信 --- 基于</a:t>
            </a:r>
            <a:r>
              <a:rPr lang="en-US" altLang="zh-CN" sz="2400"/>
              <a:t>double ratchet</a:t>
            </a:r>
            <a:r>
              <a:rPr lang="zh-CN" altLang="en-US" sz="2400"/>
              <a:t>算法的</a:t>
            </a:r>
            <a:r>
              <a:rPr lang="en-US" altLang="zh-CN" sz="2400"/>
              <a:t>libsignal</a:t>
            </a:r>
            <a:r>
              <a:rPr lang="zh-CN" altLang="en-US" sz="2400"/>
              <a:t>的</a:t>
            </a:r>
            <a:r>
              <a:rPr lang="en-US" altLang="zh-CN" sz="2400"/>
              <a:t>binding</a:t>
            </a:r>
            <a:r>
              <a:rPr lang="zh-CN" altLang="en-US" sz="2400"/>
              <a:t>调用</a:t>
            </a:r>
            <a:endParaRPr lang="zh-CN" altLang="en-US" sz="2400"/>
          </a:p>
          <a:p>
            <a:pPr>
              <a:lnSpc>
                <a:spcPct val="150000"/>
              </a:lnSpc>
            </a:pPr>
            <a:endParaRPr lang="zh-CN" altLang="en-US" sz="2400"/>
          </a:p>
          <a:p>
            <a:pPr>
              <a:lnSpc>
                <a:spcPct val="150000"/>
              </a:lnSpc>
            </a:pPr>
            <a:r>
              <a:rPr lang="en-US" altLang="zh-CN" sz="2400">
                <a:solidFill>
                  <a:schemeClr val="tx1"/>
                </a:solidFill>
              </a:rPr>
              <a:t>2. NFT </a:t>
            </a:r>
            <a:r>
              <a:rPr lang="zh-CN" altLang="en-US" sz="2400">
                <a:solidFill>
                  <a:schemeClr val="tx1"/>
                </a:solidFill>
              </a:rPr>
              <a:t>数字交易 -- 基于用户发帖量与浏览时间的数字代币以及</a:t>
            </a:r>
            <a:r>
              <a:rPr lang="en-US" altLang="zh-CN" sz="2400">
                <a:solidFill>
                  <a:schemeClr val="tx1"/>
                </a:solidFill>
              </a:rPr>
              <a:t>NFT</a:t>
            </a:r>
            <a:r>
              <a:rPr lang="zh-CN" altLang="en-US" sz="2400">
                <a:solidFill>
                  <a:schemeClr val="tx1"/>
                </a:solidFill>
              </a:rPr>
              <a:t>存储发布</a:t>
            </a:r>
            <a:endParaRPr lang="zh-CN" altLang="en-US" sz="2400">
              <a:solidFill>
                <a:schemeClr val="tx1"/>
              </a:solidFill>
            </a:endParaRPr>
          </a:p>
          <a:p>
            <a:pPr>
              <a:lnSpc>
                <a:spcPct val="150000"/>
              </a:lnSpc>
            </a:pPr>
            <a:endParaRPr lang="zh-CN" altLang="en-US" sz="2400"/>
          </a:p>
          <a:p>
            <a:pPr>
              <a:lnSpc>
                <a:spcPct val="150000"/>
              </a:lnSpc>
            </a:pPr>
            <a:r>
              <a:rPr lang="en-US" altLang="zh-CN" sz="2400">
                <a:solidFill>
                  <a:schemeClr val="tx1"/>
                </a:solidFill>
              </a:rPr>
              <a:t>3.</a:t>
            </a:r>
            <a:r>
              <a:rPr lang="zh-CN" altLang="en-US" sz="2400">
                <a:solidFill>
                  <a:schemeClr val="tx1"/>
                </a:solidFill>
              </a:rPr>
              <a:t> </a:t>
            </a:r>
            <a:r>
              <a:rPr lang="en-US" altLang="zh-CN" sz="2400">
                <a:solidFill>
                  <a:schemeClr val="tx1"/>
                </a:solidFill>
              </a:rPr>
              <a:t>Channel Proposal </a:t>
            </a:r>
            <a:r>
              <a:rPr lang="zh-CN" altLang="en-US" sz="2400">
                <a:solidFill>
                  <a:schemeClr val="tx1"/>
                </a:solidFill>
              </a:rPr>
              <a:t>-- 基于</a:t>
            </a:r>
            <a:r>
              <a:rPr lang="en-US" altLang="zh-CN" sz="2400">
                <a:solidFill>
                  <a:schemeClr val="tx1"/>
                </a:solidFill>
              </a:rPr>
              <a:t>Proposal</a:t>
            </a:r>
            <a:r>
              <a:rPr lang="zh-CN" altLang="en-US" sz="2400">
                <a:solidFill>
                  <a:schemeClr val="tx1"/>
                </a:solidFill>
              </a:rPr>
              <a:t>形式的</a:t>
            </a:r>
            <a:r>
              <a:rPr lang="en-US" altLang="zh-CN" sz="2400">
                <a:solidFill>
                  <a:schemeClr val="tx1"/>
                </a:solidFill>
              </a:rPr>
              <a:t>DAO</a:t>
            </a:r>
            <a:r>
              <a:rPr lang="zh-CN" altLang="en-US" sz="2400">
                <a:solidFill>
                  <a:schemeClr val="tx1"/>
                </a:solidFill>
              </a:rPr>
              <a:t>建设，以用户为导向的去中心化自治以及公投系统来完善社区管理。</a:t>
            </a:r>
            <a:endParaRPr lang="zh-CN" altLang="en-US" sz="2400"/>
          </a:p>
        </p:txBody>
      </p:sp>
      <p:pic>
        <p:nvPicPr>
          <p:cNvPr id="7" name="图片 6" descr="upload_post_object_v2_963310260"/>
          <p:cNvPicPr>
            <a:picLocks noChangeAspect="1"/>
          </p:cNvPicPr>
          <p:nvPr/>
        </p:nvPicPr>
        <p:blipFill>
          <a:blip r:embed="rId1"/>
          <a:stretch>
            <a:fillRect/>
          </a:stretch>
        </p:blipFill>
        <p:spPr>
          <a:xfrm>
            <a:off x="7185422" y="2433735"/>
            <a:ext cx="4784747" cy="1990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项目演示</a:t>
            </a:r>
            <a:endParaRPr lang="zh-CN" altLang="en-US" dirty="0"/>
          </a:p>
        </p:txBody>
      </p:sp>
      <p:sp>
        <p:nvSpPr>
          <p:cNvPr id="5" name="文本占位符 4"/>
          <p:cNvSpPr>
            <a:spLocks noGrp="1"/>
          </p:cNvSpPr>
          <p:nvPr>
            <p:ph type="body" sz="quarter" idx="11"/>
          </p:nvPr>
        </p:nvSpPr>
        <p:spPr/>
        <p:txBody>
          <a:bodyPr/>
          <a:lstStyle/>
          <a:p>
            <a:r>
              <a:rPr lang="zh-CN" altLang="en-US" dirty="0"/>
              <a:t>请在此输入文字说明</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02</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685634" y="2285897"/>
            <a:ext cx="4280578" cy="1457330"/>
          </a:xfrm>
          <a:prstGeom prst="rect">
            <a:avLst/>
          </a:prstGeom>
        </p:spPr>
        <p:txBody>
          <a:bodyPr wrap="square">
            <a:noAutofit/>
          </a:bodyPr>
          <a:lstStyle/>
          <a:p>
            <a:pPr algn="ctr"/>
            <a:r>
              <a:rPr lang="zh-CN" altLang="en-US" sz="4000" b="1" dirty="0">
                <a:solidFill>
                  <a:srgbClr val="C8161E"/>
                </a:solidFill>
              </a:rPr>
              <a:t>产品特色</a:t>
            </a:r>
            <a:endParaRPr lang="zh-CN" altLang="en-US" dirty="0"/>
          </a:p>
        </p:txBody>
      </p:sp>
      <p:sp>
        <p:nvSpPr>
          <p:cNvPr id="9" name="文本框 8"/>
          <p:cNvSpPr txBox="1"/>
          <p:nvPr/>
        </p:nvSpPr>
        <p:spPr>
          <a:xfrm>
            <a:off x="1807367" y="2871461"/>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目前论坛的一些问题</a:t>
            </a:r>
            <a:endParaRPr lang="zh-CN" altLang="en-US"/>
          </a:p>
        </p:txBody>
      </p:sp>
      <p:sp>
        <p:nvSpPr>
          <p:cNvPr id="8" name="文本框 7"/>
          <p:cNvSpPr txBox="1"/>
          <p:nvPr userDrawn="1"/>
        </p:nvSpPr>
        <p:spPr>
          <a:xfrm>
            <a:off x="682466" y="1333500"/>
            <a:ext cx="11179969" cy="4094956"/>
          </a:xfrm>
          <a:prstGeom prst="rect">
            <a:avLst/>
          </a:prstGeom>
        </p:spPr>
        <p:txBody>
          <a:bodyPr wrap="square" rtlCol="0">
            <a:noAutofit/>
          </a:bodyPr>
          <a:p>
            <a:pPr>
              <a:lnSpc>
                <a:spcPct val="120000"/>
              </a:lnSpc>
            </a:pPr>
            <a:r>
              <a:rPr lang="en-US" altLang="zh-CN" sz="2400"/>
              <a:t>1. </a:t>
            </a:r>
            <a:r>
              <a:rPr lang="zh-CN" altLang="en-US" sz="2400"/>
              <a:t>数据过于集中，服务器迁移时将出现问题 —— 饮水思源</a:t>
            </a:r>
            <a:r>
              <a:rPr lang="en-US" altLang="zh-CN" sz="2400"/>
              <a:t>bbs</a:t>
            </a:r>
            <a:r>
              <a:rPr lang="zh-CN" altLang="en-US" sz="2400"/>
              <a:t>的迁移</a:t>
            </a:r>
            <a:endParaRPr lang="en-US" altLang="zh-CN" sz="2400"/>
          </a:p>
          <a:p>
            <a:pPr>
              <a:lnSpc>
                <a:spcPct val="120000"/>
              </a:lnSpc>
            </a:pPr>
            <a:endParaRPr lang="zh-CN" altLang="en-US" sz="2400"/>
          </a:p>
          <a:p>
            <a:pPr>
              <a:lnSpc>
                <a:spcPct val="120000"/>
              </a:lnSpc>
            </a:pPr>
            <a:r>
              <a:rPr lang="en-US" altLang="zh-CN" sz="2400">
                <a:solidFill>
                  <a:schemeClr val="tx1"/>
                </a:solidFill>
              </a:rPr>
              <a:t>2. Role Based</a:t>
            </a:r>
            <a:r>
              <a:rPr lang="zh-CN" altLang="en-US" sz="2400">
                <a:solidFill>
                  <a:schemeClr val="tx1"/>
                </a:solidFill>
              </a:rPr>
              <a:t>管理较为混乱，管理人员的权限以及规范制定问题 —— 水源之殇</a:t>
            </a:r>
            <a:endParaRPr lang="en-US" altLang="zh-CN" sz="2400">
              <a:solidFill>
                <a:schemeClr val="tx1"/>
              </a:solidFill>
            </a:endParaRPr>
          </a:p>
          <a:p>
            <a:pPr>
              <a:lnSpc>
                <a:spcPct val="120000"/>
              </a:lnSpc>
            </a:pPr>
            <a:endParaRPr lang="zh-CN" altLang="en-US" sz="2400"/>
          </a:p>
          <a:p>
            <a:pPr>
              <a:lnSpc>
                <a:spcPct val="120000"/>
              </a:lnSpc>
            </a:pPr>
            <a:r>
              <a:rPr lang="en-US" altLang="zh-CN" sz="2400">
                <a:solidFill>
                  <a:schemeClr val="tx1"/>
                </a:solidFill>
              </a:rPr>
              <a:t>3. </a:t>
            </a:r>
            <a:r>
              <a:rPr lang="zh-CN" altLang="en-US" sz="2400">
                <a:solidFill>
                  <a:schemeClr val="tx1"/>
                </a:solidFill>
              </a:rPr>
              <a:t>用户信息收集导致信息与用户本身强绑定。</a:t>
            </a:r>
            <a:endParaRPr lang="zh-CN" altLang="en-US" sz="2400">
              <a:solidFill>
                <a:schemeClr val="tx1"/>
              </a:solidFill>
            </a:endParaRPr>
          </a:p>
          <a:p>
            <a:pPr>
              <a:lnSpc>
                <a:spcPct val="120000"/>
              </a:lnSpc>
            </a:pPr>
            <a:endParaRPr lang="zh-CN" altLang="en-US" sz="2400"/>
          </a:p>
          <a:p>
            <a:pPr>
              <a:lnSpc>
                <a:spcPct val="120000"/>
              </a:lnSpc>
            </a:pPr>
            <a:r>
              <a:rPr lang="en-US" altLang="zh-CN" sz="2400">
                <a:solidFill>
                  <a:schemeClr val="tx1"/>
                </a:solidFill>
              </a:rPr>
              <a:t>4. </a:t>
            </a:r>
            <a:r>
              <a:rPr lang="zh-CN" altLang="en-US" sz="2400">
                <a:solidFill>
                  <a:schemeClr val="tx1"/>
                </a:solidFill>
              </a:rPr>
              <a:t>信息不够开放，且有遭到封锁的风险。</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en-US" altLang="zh-CN"/>
              <a:t>Cealgull Project</a:t>
            </a:r>
            <a:endParaRPr lang="zh-CN" altLang="en-US"/>
          </a:p>
        </p:txBody>
      </p:sp>
      <p:pic>
        <p:nvPicPr>
          <p:cNvPr id="6" name="图片 5" descr="upload_post_object_v2_223706631"/>
          <p:cNvPicPr>
            <a:picLocks noChangeAspect="1"/>
          </p:cNvPicPr>
          <p:nvPr/>
        </p:nvPicPr>
        <p:blipFill>
          <a:blip r:embed="rId1"/>
          <a:stretch>
            <a:fillRect/>
          </a:stretch>
        </p:blipFill>
        <p:spPr>
          <a:xfrm>
            <a:off x="933881" y="1381166"/>
            <a:ext cx="4095750" cy="4095750"/>
          </a:xfrm>
          <a:prstGeom prst="rect">
            <a:avLst/>
          </a:prstGeom>
        </p:spPr>
      </p:pic>
      <p:sp>
        <p:nvSpPr>
          <p:cNvPr id="7" name="文本框 6"/>
          <p:cNvSpPr txBox="1"/>
          <p:nvPr userDrawn="1"/>
        </p:nvSpPr>
        <p:spPr>
          <a:xfrm>
            <a:off x="5715000" y="1387078"/>
            <a:ext cx="6048375" cy="368300"/>
          </a:xfrm>
          <a:prstGeom prst="rect">
            <a:avLst/>
          </a:prstGeom>
        </p:spPr>
        <p:txBody>
          <a:bodyPr wrap="square" rtlCol="0">
            <a:spAutoFit/>
          </a:bodyPr>
          <a:p>
            <a:endParaRPr lang="zh-CN" altLang="en-US"/>
          </a:p>
        </p:txBody>
      </p:sp>
      <p:sp>
        <p:nvSpPr>
          <p:cNvPr id="9" name="文本框 8"/>
          <p:cNvSpPr txBox="1"/>
          <p:nvPr userDrawn="1"/>
        </p:nvSpPr>
        <p:spPr>
          <a:xfrm>
            <a:off x="5488781" y="2136775"/>
            <a:ext cx="6119813" cy="2584450"/>
          </a:xfrm>
          <a:prstGeom prst="rect">
            <a:avLst/>
          </a:prstGeom>
        </p:spPr>
        <p:txBody>
          <a:bodyPr wrap="square" rtlCol="0">
            <a:noAutofit/>
          </a:bodyPr>
          <a:p>
            <a:r>
              <a:rPr lang="en-US" altLang="zh-CN"/>
              <a:t>Cealgull Project </a:t>
            </a:r>
            <a:r>
              <a:rPr lang="zh-CN" altLang="en-US"/>
              <a:t>—— </a:t>
            </a:r>
            <a:r>
              <a:rPr lang="en-US" altLang="zh-CN"/>
              <a:t>Cealgull </a:t>
            </a:r>
            <a:r>
              <a:rPr lang="zh-CN" altLang="en-US"/>
              <a:t>取自 </a:t>
            </a:r>
            <a:r>
              <a:rPr lang="en-US" altLang="zh-CN"/>
              <a:t>Conceal </a:t>
            </a:r>
            <a:r>
              <a:rPr lang="zh-CN" altLang="en-US"/>
              <a:t>与</a:t>
            </a:r>
            <a:r>
              <a:rPr lang="en-US" altLang="zh-CN"/>
              <a:t>Seagull</a:t>
            </a:r>
            <a:r>
              <a:rPr lang="zh-CN" altLang="en-US"/>
              <a:t>的</a:t>
            </a:r>
            <a:endParaRPr lang="zh-CN" altLang="en-US"/>
          </a:p>
          <a:p>
            <a:endParaRPr lang="zh-CN" altLang="en-US"/>
          </a:p>
          <a:p>
            <a:r>
              <a:rPr lang="zh-CN" altLang="en-US">
                <a:solidFill>
                  <a:schemeClr val="tx1"/>
                </a:solidFill>
              </a:rPr>
              <a:t>单词的结尾发音，</a:t>
            </a:r>
            <a:r>
              <a:rPr lang="en-US" altLang="zh-CN">
                <a:solidFill>
                  <a:schemeClr val="tx1"/>
                </a:solidFill>
              </a:rPr>
              <a:t>Conceal</a:t>
            </a:r>
            <a:r>
              <a:rPr lang="zh-CN" altLang="en-US">
                <a:solidFill>
                  <a:schemeClr val="tx1"/>
                </a:solidFill>
              </a:rPr>
              <a:t>代表隐匿，</a:t>
            </a:r>
            <a:r>
              <a:rPr lang="en-US" altLang="zh-CN">
                <a:solidFill>
                  <a:schemeClr val="tx1"/>
                </a:solidFill>
              </a:rPr>
              <a:t>Seagull</a:t>
            </a:r>
            <a:r>
              <a:rPr lang="zh-CN" altLang="en-US">
                <a:solidFill>
                  <a:schemeClr val="tx1"/>
                </a:solidFill>
              </a:rPr>
              <a:t>象征海鸥，</a:t>
            </a:r>
            <a:endParaRPr lang="zh-CN" altLang="en-US">
              <a:solidFill>
                <a:schemeClr val="tx1"/>
              </a:solidFill>
            </a:endParaRPr>
          </a:p>
          <a:p>
            <a:endParaRPr lang="zh-CN" altLang="en-US"/>
          </a:p>
          <a:p>
            <a:r>
              <a:rPr lang="zh-CN" altLang="en-US">
                <a:solidFill>
                  <a:schemeClr val="tx1"/>
                </a:solidFill>
              </a:rPr>
              <a:t>代表着自由与开放。</a:t>
            </a:r>
            <a:r>
              <a:rPr lang="en-US" altLang="zh-CN">
                <a:solidFill>
                  <a:schemeClr val="tx1"/>
                </a:solidFill>
              </a:rPr>
              <a:t>Logo</a:t>
            </a:r>
            <a:r>
              <a:rPr lang="zh-CN" altLang="en-US">
                <a:solidFill>
                  <a:schemeClr val="tx1"/>
                </a:solidFill>
              </a:rPr>
              <a:t>为一只海鸥稍着一封信的形象，</a:t>
            </a:r>
            <a:endParaRPr lang="zh-CN" altLang="en-US">
              <a:solidFill>
                <a:schemeClr val="tx1"/>
              </a:solidFill>
            </a:endParaRPr>
          </a:p>
          <a:p>
            <a:endParaRPr lang="zh-CN" altLang="en-US"/>
          </a:p>
          <a:p>
            <a:r>
              <a:rPr lang="zh-CN" altLang="en-US">
                <a:solidFill>
                  <a:schemeClr val="tx1"/>
                </a:solidFill>
              </a:rPr>
              <a:t>代表着在</a:t>
            </a:r>
            <a:r>
              <a:rPr lang="en-US" altLang="zh-CN">
                <a:solidFill>
                  <a:schemeClr val="tx1"/>
                </a:solidFill>
              </a:rPr>
              <a:t>web3</a:t>
            </a:r>
            <a:r>
              <a:rPr lang="zh-CN" altLang="en-US">
                <a:solidFill>
                  <a:schemeClr val="tx1"/>
                </a:solidFill>
              </a:rPr>
              <a:t>时代的信息自由、内容开放、去中心化的理</a:t>
            </a:r>
            <a:endParaRPr lang="zh-CN" altLang="en-US">
              <a:solidFill>
                <a:schemeClr val="tx1"/>
              </a:solidFill>
            </a:endParaRPr>
          </a:p>
          <a:p>
            <a:endParaRPr lang="zh-CN" altLang="en-US">
              <a:solidFill>
                <a:schemeClr val="tx1"/>
              </a:solidFill>
            </a:endParaRPr>
          </a:p>
          <a:p>
            <a:r>
              <a:rPr lang="zh-CN" altLang="en-US">
                <a:solidFill>
                  <a:schemeClr val="tx1"/>
                </a:solidFill>
              </a:rPr>
              <a:t>想主义思潮。</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endParaRPr lang="zh-CN" altLang="en-US"/>
          </a:p>
        </p:txBody>
      </p:sp>
      <p:sp>
        <p:nvSpPr>
          <p:cNvPr id="3" name="文本占位符 2"/>
          <p:cNvSpPr>
            <a:spLocks noGrp="1"/>
          </p:cNvSpPr>
          <p:nvPr>
            <p:ph type="body" sz="quarter" idx="13"/>
          </p:nvPr>
        </p:nvSpPr>
        <p:spPr/>
        <p:txBody>
          <a:bodyPr/>
          <a:p>
            <a:endParaRPr lang="zh-CN" altLang="en-US"/>
          </a:p>
        </p:txBody>
      </p:sp>
      <p:sp>
        <p:nvSpPr>
          <p:cNvPr id="4" name="文本占位符 3"/>
          <p:cNvSpPr>
            <a:spLocks noGrp="1"/>
          </p:cNvSpPr>
          <p:nvPr>
            <p:ph type="body" sz="quarter" idx="14"/>
          </p:nvPr>
        </p:nvSpPr>
        <p:spPr/>
        <p:txBody>
          <a:bodyPr/>
          <a:p>
            <a:r>
              <a:rPr lang="zh-CN" altLang="en-US"/>
              <a:t>产品考量</a:t>
            </a:r>
            <a:endParaRPr lang="zh-CN" altLang="en-US"/>
          </a:p>
        </p:txBody>
      </p:sp>
      <p:sp>
        <p:nvSpPr>
          <p:cNvPr id="5" name="文本框 4"/>
          <p:cNvSpPr txBox="1"/>
          <p:nvPr userDrawn="1"/>
        </p:nvSpPr>
        <p:spPr>
          <a:xfrm>
            <a:off x="779859" y="1268016"/>
            <a:ext cx="10477500" cy="1751965"/>
          </a:xfrm>
          <a:prstGeom prst="rect">
            <a:avLst/>
          </a:prstGeom>
        </p:spPr>
        <p:txBody>
          <a:bodyPr wrap="square" rtlCol="0">
            <a:spAutoFit/>
          </a:bodyPr>
          <a:p>
            <a:pPr>
              <a:lnSpc>
                <a:spcPct val="120000"/>
              </a:lnSpc>
            </a:pPr>
            <a:r>
              <a:rPr lang="en-US" altLang="zh-CN"/>
              <a:t>1. </a:t>
            </a:r>
            <a:r>
              <a:rPr lang="zh-CN" altLang="en-US"/>
              <a:t>作为面向</a:t>
            </a:r>
            <a:r>
              <a:rPr lang="en-US" altLang="zh-CN"/>
              <a:t>web3</a:t>
            </a:r>
            <a:r>
              <a:rPr lang="zh-CN" altLang="en-US"/>
              <a:t>的应用，我们重点保障用户的隐私性，共享性，非具名性，以及去中心化性。</a:t>
            </a:r>
            <a:endParaRPr lang="zh-CN" altLang="en-US"/>
          </a:p>
          <a:p>
            <a:pPr>
              <a:lnSpc>
                <a:spcPct val="120000"/>
              </a:lnSpc>
            </a:pPr>
            <a:endParaRPr lang="zh-CN" altLang="en-US"/>
          </a:p>
          <a:p>
            <a:pPr>
              <a:lnSpc>
                <a:spcPct val="120000"/>
              </a:lnSpc>
            </a:pPr>
            <a:r>
              <a:rPr lang="en-US" altLang="zh-CN">
                <a:solidFill>
                  <a:schemeClr val="tx1"/>
                </a:solidFill>
              </a:rPr>
              <a:t>2. </a:t>
            </a:r>
            <a:r>
              <a:rPr lang="zh-CN" altLang="en-US">
                <a:solidFill>
                  <a:schemeClr val="tx1"/>
                </a:solidFill>
              </a:rPr>
              <a:t>在保障用户隐私的同时，尽可能的拓宽用户的功能空间，例如发布非同质化代币。</a:t>
            </a:r>
            <a:endParaRPr lang="zh-CN" altLang="en-US">
              <a:solidFill>
                <a:schemeClr val="tx1"/>
              </a:solidFill>
            </a:endParaRPr>
          </a:p>
          <a:p>
            <a:pPr>
              <a:lnSpc>
                <a:spcPct val="120000"/>
              </a:lnSpc>
            </a:pPr>
            <a:endParaRPr lang="zh-CN" altLang="en-US"/>
          </a:p>
          <a:p>
            <a:pPr>
              <a:lnSpc>
                <a:spcPct val="120000"/>
              </a:lnSpc>
            </a:pPr>
            <a:r>
              <a:rPr lang="en-US" altLang="zh-CN">
                <a:solidFill>
                  <a:schemeClr val="tx1"/>
                </a:solidFill>
              </a:rPr>
              <a:t>3.</a:t>
            </a:r>
            <a:r>
              <a:rPr lang="zh-CN" altLang="en-US">
                <a:solidFill>
                  <a:schemeClr val="tx1"/>
                </a:solidFill>
              </a:rPr>
              <a:t> 拓宽管理层面，在保有基本论坛功能的同时拓宽论坛管理方式，引入去中心化的组织模式。</a:t>
            </a:r>
            <a:endParaRPr lang="zh-CN" altLang="en-US"/>
          </a:p>
        </p:txBody>
      </p:sp>
      <p:pic>
        <p:nvPicPr>
          <p:cNvPr id="6" name="图片 5" descr="upload_post_object_v2_832201025"/>
          <p:cNvPicPr>
            <a:picLocks noChangeAspect="1"/>
          </p:cNvPicPr>
          <p:nvPr/>
        </p:nvPicPr>
        <p:blipFill>
          <a:blip r:embed="rId1"/>
          <a:stretch>
            <a:fillRect/>
          </a:stretch>
        </p:blipFill>
        <p:spPr>
          <a:xfrm>
            <a:off x="779859" y="3148566"/>
            <a:ext cx="4123469" cy="2733163"/>
          </a:xfrm>
          <a:prstGeom prst="rect">
            <a:avLst/>
          </a:prstGeom>
        </p:spPr>
      </p:pic>
      <p:pic>
        <p:nvPicPr>
          <p:cNvPr id="7" name="图片 6" descr="upload_post_object_v2_926868692"/>
          <p:cNvPicPr>
            <a:picLocks noChangeAspect="1"/>
          </p:cNvPicPr>
          <p:nvPr/>
        </p:nvPicPr>
        <p:blipFill>
          <a:blip r:embed="rId2"/>
          <a:stretch>
            <a:fillRect/>
          </a:stretch>
        </p:blipFill>
        <p:spPr>
          <a:xfrm>
            <a:off x="5871122" y="3148608"/>
            <a:ext cx="4751982" cy="26716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685634" y="2285897"/>
            <a:ext cx="4280578" cy="1457330"/>
          </a:xfrm>
          <a:prstGeom prst="rect">
            <a:avLst/>
          </a:prstGeom>
        </p:spPr>
        <p:txBody>
          <a:bodyPr wrap="square">
            <a:noAutofit/>
          </a:bodyPr>
          <a:lstStyle/>
          <a:p>
            <a:pPr algn="ctr"/>
            <a:r>
              <a:rPr lang="zh-CN" altLang="en-US" sz="4000" b="1" dirty="0">
                <a:solidFill>
                  <a:srgbClr val="C8161E"/>
                </a:solidFill>
              </a:rPr>
              <a:t>架构与关键技术</a:t>
            </a:r>
            <a:endParaRPr lang="zh-CN" altLang="en-US" dirty="0"/>
          </a:p>
        </p:txBody>
      </p:sp>
      <p:sp>
        <p:nvSpPr>
          <p:cNvPr id="9" name="文本框 8"/>
          <p:cNvSpPr txBox="1"/>
          <p:nvPr/>
        </p:nvSpPr>
        <p:spPr>
          <a:xfrm>
            <a:off x="1807367" y="2871461"/>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3892</Words>
  <Application>WPS Office WWO_feishu_20230110121033-3971878c96</Application>
  <PresentationFormat>宽屏</PresentationFormat>
  <Paragraphs>308</Paragraphs>
  <Slides>40</Slides>
  <Notes>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40</vt:i4>
      </vt:variant>
    </vt:vector>
  </HeadingPairs>
  <TitlesOfParts>
    <vt:vector size="63" baseType="lpstr">
      <vt:lpstr>Arial</vt:lpstr>
      <vt:lpstr>宋体</vt:lpstr>
      <vt:lpstr>Wingdings</vt:lpstr>
      <vt:lpstr>Segoe UI Light</vt:lpstr>
      <vt:lpstr>Noto Naskh Arabic UI</vt:lpstr>
      <vt:lpstr>微软雅黑</vt:lpstr>
      <vt:lpstr>微软雅黑</vt:lpstr>
      <vt:lpstr>Calibri</vt:lpstr>
      <vt:lpstr>等线</vt:lpstr>
      <vt:lpstr>汉仪旗黑KW 55S</vt:lpstr>
      <vt:lpstr>Segoe UI</vt:lpstr>
      <vt:lpstr>Impact</vt:lpstr>
      <vt:lpstr>Noto Kufi Arabic</vt:lpstr>
      <vt:lpstr>汉仪中等线KW</vt:lpstr>
      <vt:lpstr>等线</vt:lpstr>
      <vt:lpstr>等线</vt:lpstr>
      <vt:lpstr>思源黑体 CN Heavy</vt:lpstr>
      <vt:lpstr>微软雅黑</vt:lpstr>
      <vt:lpstr>思源黑体 Regular</vt:lpstr>
      <vt:lpstr>汉仪书宋二KW</vt:lpstr>
      <vt:lpstr>Wingdings</vt:lpstr>
      <vt:lpstr>Office 主题​​</vt:lpstr>
      <vt:lpstr>1_OfficePLUS</vt:lpstr>
      <vt:lpstr>Cealgull 下一代基于web3的校内非具名论坛</vt:lpstr>
      <vt:lpstr>PowerPoint 演示文稿</vt:lpstr>
      <vt:lpstr>PowerPoint 演示文稿</vt:lpstr>
      <vt:lpstr>添加页面标题内容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添加页面标题内容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Cealgull 下一代基于web3的校内非具名论坛</dc:title>
  <dc:creator>一 李</dc:creator>
  <cp:lastModifiedBy>Client</cp:lastModifiedBy>
  <dcterms:created xsi:type="dcterms:W3CDTF">2023-09-10T10:23:27Z</dcterms:created>
  <dcterms:modified xsi:type="dcterms:W3CDTF">2023-09-10T10:23:27Z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
  </property>
  <property fmtid="{D5CDD505-2E9C-101B-9397-08002B2CF9AE}" pid="12" name="KSOProductBuildVer">
    <vt:lpwstr>2052-0.0.0.0</vt:lpwstr>
  </property>
</Properties>
</file>